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66" r:id="rId2"/>
    <p:sldId id="286" r:id="rId3"/>
    <p:sldId id="307" r:id="rId4"/>
    <p:sldId id="306" r:id="rId5"/>
    <p:sldId id="288" r:id="rId6"/>
    <p:sldId id="308" r:id="rId7"/>
    <p:sldId id="309" r:id="rId8"/>
    <p:sldId id="289" r:id="rId9"/>
    <p:sldId id="297" r:id="rId10"/>
    <p:sldId id="311" r:id="rId11"/>
    <p:sldId id="312" r:id="rId12"/>
    <p:sldId id="310" r:id="rId13"/>
    <p:sldId id="298" r:id="rId14"/>
    <p:sldId id="313" r:id="rId15"/>
    <p:sldId id="314" r:id="rId16"/>
    <p:sldId id="259" r:id="rId17"/>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guang Xie" initials="LX" lastIdx="1" clrIdx="0">
    <p:extLst>
      <p:ext uri="{19B8F6BF-5375-455C-9EA6-DF929625EA0E}">
        <p15:presenceInfo xmlns:p15="http://schemas.microsoft.com/office/powerpoint/2012/main" userId="049310358601b89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7D6"/>
    <a:srgbClr val="84D0A2"/>
    <a:srgbClr val="FF0000"/>
    <a:srgbClr val="C80000"/>
    <a:srgbClr val="960000"/>
    <a:srgbClr val="EBEBE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3817" autoAdjust="0"/>
  </p:normalViewPr>
  <p:slideViewPr>
    <p:cSldViewPr snapToGrid="0">
      <p:cViewPr varScale="1">
        <p:scale>
          <a:sx n="164" d="100"/>
          <a:sy n="164" d="100"/>
        </p:scale>
        <p:origin x="172" y="104"/>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1" d="100"/>
          <a:sy n="81" d="100"/>
        </p:scale>
        <p:origin x="277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493287-C513-4B28-B5F6-7056E9B1DC44}" type="doc">
      <dgm:prSet loTypeId="urn:microsoft.com/office/officeart/2018/5/layout/IconCircleLabelList" loCatId="icon" qsTypeId="urn:microsoft.com/office/officeart/2005/8/quickstyle/simple2" qsCatId="simple" csTypeId="urn:microsoft.com/office/officeart/2005/8/colors/accent1_2" csCatId="accent1" phldr="1"/>
      <dgm:spPr/>
      <dgm:t>
        <a:bodyPr/>
        <a:lstStyle/>
        <a:p>
          <a:endParaRPr lang="en-US"/>
        </a:p>
      </dgm:t>
    </dgm:pt>
    <dgm:pt modelId="{A1F877EA-ACB6-41BC-B1CB-1826203D60FD}">
      <dgm:prSet/>
      <dgm:spPr/>
      <dgm:t>
        <a:bodyPr/>
        <a:lstStyle/>
        <a:p>
          <a:pPr>
            <a:lnSpc>
              <a:spcPct val="100000"/>
            </a:lnSpc>
            <a:defRPr cap="all"/>
          </a:pPr>
          <a:r>
            <a:rPr lang="en-US" b="1"/>
            <a:t>10x latency</a:t>
          </a:r>
          <a:br>
            <a:rPr lang="en-US"/>
          </a:br>
          <a:r>
            <a:rPr lang="en-US"/>
            <a:t>1/10 Latency of Neutron</a:t>
          </a:r>
        </a:p>
      </dgm:t>
    </dgm:pt>
    <dgm:pt modelId="{E44E8D98-E4C6-416D-8762-A724F66EC568}" type="parTrans" cxnId="{3777DE32-81DC-4674-B3DE-00DF3A35E75C}">
      <dgm:prSet/>
      <dgm:spPr/>
      <dgm:t>
        <a:bodyPr/>
        <a:lstStyle/>
        <a:p>
          <a:endParaRPr lang="en-US"/>
        </a:p>
      </dgm:t>
    </dgm:pt>
    <dgm:pt modelId="{B6127C4D-F5C6-4B5B-B68C-2907C6650662}" type="sibTrans" cxnId="{3777DE32-81DC-4674-B3DE-00DF3A35E75C}">
      <dgm:prSet/>
      <dgm:spPr/>
      <dgm:t>
        <a:bodyPr/>
        <a:lstStyle/>
        <a:p>
          <a:endParaRPr lang="en-US"/>
        </a:p>
      </dgm:t>
    </dgm:pt>
    <dgm:pt modelId="{0E853332-1522-4BEB-B254-F1B668C1B2E8}">
      <dgm:prSet/>
      <dgm:spPr/>
      <dgm:t>
        <a:bodyPr/>
        <a:lstStyle/>
        <a:p>
          <a:pPr>
            <a:lnSpc>
              <a:spcPct val="100000"/>
            </a:lnSpc>
            <a:defRPr cap="all"/>
          </a:pPr>
          <a:r>
            <a:rPr lang="en-US" b="1"/>
            <a:t>100x Throughput</a:t>
          </a:r>
          <a:r>
            <a:rPr lang="en-US"/>
            <a:t> Provisioning 100,000 ports/min</a:t>
          </a:r>
        </a:p>
      </dgm:t>
    </dgm:pt>
    <dgm:pt modelId="{AB16F6CA-D4F4-4FF8-952C-FD4495FAF6F8}" type="parTrans" cxnId="{C2BAC895-6EFD-413F-91B3-A3D6485E785E}">
      <dgm:prSet/>
      <dgm:spPr/>
      <dgm:t>
        <a:bodyPr/>
        <a:lstStyle/>
        <a:p>
          <a:endParaRPr lang="en-US"/>
        </a:p>
      </dgm:t>
    </dgm:pt>
    <dgm:pt modelId="{E4684A85-AD35-4EB7-9B0E-C9D3AE398D79}" type="sibTrans" cxnId="{C2BAC895-6EFD-413F-91B3-A3D6485E785E}">
      <dgm:prSet/>
      <dgm:spPr/>
      <dgm:t>
        <a:bodyPr/>
        <a:lstStyle/>
        <a:p>
          <a:endParaRPr lang="en-US"/>
        </a:p>
      </dgm:t>
    </dgm:pt>
    <dgm:pt modelId="{923AF113-52C2-4C13-9C0D-0BC10AEC8BE6}">
      <dgm:prSet/>
      <dgm:spPr/>
      <dgm:t>
        <a:bodyPr/>
        <a:lstStyle/>
        <a:p>
          <a:pPr>
            <a:lnSpc>
              <a:spcPct val="100000"/>
            </a:lnSpc>
            <a:defRPr cap="all"/>
          </a:pPr>
          <a:r>
            <a:rPr lang="en-US" b="1" dirty="0"/>
            <a:t>1000x Scalability  </a:t>
          </a:r>
          <a:r>
            <a:rPr lang="en-US" dirty="0"/>
            <a:t> Support 1,000,000 physical servers</a:t>
          </a:r>
        </a:p>
      </dgm:t>
    </dgm:pt>
    <dgm:pt modelId="{DB5C19EB-05C3-4192-A680-5C1C91A7E9E8}" type="parTrans" cxnId="{46675AB8-4295-4E9D-B360-00AC615BDD71}">
      <dgm:prSet/>
      <dgm:spPr/>
      <dgm:t>
        <a:bodyPr/>
        <a:lstStyle/>
        <a:p>
          <a:endParaRPr lang="en-US"/>
        </a:p>
      </dgm:t>
    </dgm:pt>
    <dgm:pt modelId="{EEB2939B-BFDF-4C3C-AE58-DD73BC28F73F}" type="sibTrans" cxnId="{46675AB8-4295-4E9D-B360-00AC615BDD71}">
      <dgm:prSet/>
      <dgm:spPr/>
      <dgm:t>
        <a:bodyPr/>
        <a:lstStyle/>
        <a:p>
          <a:endParaRPr lang="en-US"/>
        </a:p>
      </dgm:t>
    </dgm:pt>
    <dgm:pt modelId="{3A38D0CF-6B37-4BC2-8B17-ED4AB1CFC889}" type="pres">
      <dgm:prSet presAssocID="{32493287-C513-4B28-B5F6-7056E9B1DC44}" presName="root" presStyleCnt="0">
        <dgm:presLayoutVars>
          <dgm:dir/>
          <dgm:resizeHandles val="exact"/>
        </dgm:presLayoutVars>
      </dgm:prSet>
      <dgm:spPr/>
    </dgm:pt>
    <dgm:pt modelId="{DDA8187A-EC7B-490B-BB98-C6BA82A55750}" type="pres">
      <dgm:prSet presAssocID="{A1F877EA-ACB6-41BC-B1CB-1826203D60FD}" presName="compNode" presStyleCnt="0"/>
      <dgm:spPr/>
    </dgm:pt>
    <dgm:pt modelId="{92503F59-9AC3-4AA6-B094-FC1E8B1F9333}" type="pres">
      <dgm:prSet presAssocID="{A1F877EA-ACB6-41BC-B1CB-1826203D60FD}" presName="iconBgRect" presStyleLbl="bgShp" presStyleIdx="0" presStyleCnt="3"/>
      <dgm:spPr/>
    </dgm:pt>
    <dgm:pt modelId="{388CA8F0-2093-4213-A288-EBD5E0F4898F}" type="pres">
      <dgm:prSet presAssocID="{A1F877EA-ACB6-41BC-B1CB-1826203D60F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solidFill>
            <a:schemeClr val="accent4">
              <a:lumMod val="20000"/>
              <a:lumOff val="80000"/>
            </a:schemeClr>
          </a:solidFill>
        </a:ln>
      </dgm:spPr>
      <dgm:extLst>
        <a:ext uri="{E40237B7-FDA0-4F09-8148-C483321AD2D9}">
          <dgm14:cNvPr xmlns:dgm14="http://schemas.microsoft.com/office/drawing/2010/diagram" id="0" name="" descr="High Voltage"/>
        </a:ext>
      </dgm:extLst>
    </dgm:pt>
    <dgm:pt modelId="{AA4AC7A1-4FF3-4BCB-80C3-E7EAD1C94A5E}" type="pres">
      <dgm:prSet presAssocID="{A1F877EA-ACB6-41BC-B1CB-1826203D60FD}" presName="spaceRect" presStyleCnt="0"/>
      <dgm:spPr/>
    </dgm:pt>
    <dgm:pt modelId="{7E0CE4A4-24BA-4FB2-883E-4CC000B2FBA0}" type="pres">
      <dgm:prSet presAssocID="{A1F877EA-ACB6-41BC-B1CB-1826203D60FD}" presName="textRect" presStyleLbl="revTx" presStyleIdx="0" presStyleCnt="3">
        <dgm:presLayoutVars>
          <dgm:chMax val="1"/>
          <dgm:chPref val="1"/>
        </dgm:presLayoutVars>
      </dgm:prSet>
      <dgm:spPr/>
    </dgm:pt>
    <dgm:pt modelId="{7E5CA0E7-DC34-4B66-ADB1-F07BE9FE9241}" type="pres">
      <dgm:prSet presAssocID="{B6127C4D-F5C6-4B5B-B68C-2907C6650662}" presName="sibTrans" presStyleCnt="0"/>
      <dgm:spPr/>
    </dgm:pt>
    <dgm:pt modelId="{F1C62743-D61A-458C-BA94-DA4E3764E637}" type="pres">
      <dgm:prSet presAssocID="{0E853332-1522-4BEB-B254-F1B668C1B2E8}" presName="compNode" presStyleCnt="0"/>
      <dgm:spPr/>
    </dgm:pt>
    <dgm:pt modelId="{2063319A-B3D9-4434-8149-0FA477137F03}" type="pres">
      <dgm:prSet presAssocID="{0E853332-1522-4BEB-B254-F1B668C1B2E8}" presName="iconBgRect" presStyleLbl="bgShp" presStyleIdx="1" presStyleCnt="3"/>
      <dgm:spPr/>
    </dgm:pt>
    <dgm:pt modelId="{C90749E2-BB7B-4B56-942B-6B5AF0D7AD68}" type="pres">
      <dgm:prSet presAssocID="{0E853332-1522-4BEB-B254-F1B668C1B2E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solidFill>
            <a:schemeClr val="accent4">
              <a:lumMod val="20000"/>
              <a:lumOff val="80000"/>
            </a:schemeClr>
          </a:solidFill>
        </a:ln>
      </dgm:spPr>
      <dgm:extLst>
        <a:ext uri="{E40237B7-FDA0-4F09-8148-C483321AD2D9}">
          <dgm14:cNvPr xmlns:dgm14="http://schemas.microsoft.com/office/drawing/2010/diagram" id="0" name="" descr="Gauge"/>
        </a:ext>
      </dgm:extLst>
    </dgm:pt>
    <dgm:pt modelId="{1F518397-FB2E-4C95-9BEF-7F597B93A840}" type="pres">
      <dgm:prSet presAssocID="{0E853332-1522-4BEB-B254-F1B668C1B2E8}" presName="spaceRect" presStyleCnt="0"/>
      <dgm:spPr/>
    </dgm:pt>
    <dgm:pt modelId="{54B1C08C-36EB-47CC-ACCE-FDABBF8143EC}" type="pres">
      <dgm:prSet presAssocID="{0E853332-1522-4BEB-B254-F1B668C1B2E8}" presName="textRect" presStyleLbl="revTx" presStyleIdx="1" presStyleCnt="3">
        <dgm:presLayoutVars>
          <dgm:chMax val="1"/>
          <dgm:chPref val="1"/>
        </dgm:presLayoutVars>
      </dgm:prSet>
      <dgm:spPr/>
    </dgm:pt>
    <dgm:pt modelId="{464D253E-498A-4B8E-8ED2-E2AFFF59A2D9}" type="pres">
      <dgm:prSet presAssocID="{E4684A85-AD35-4EB7-9B0E-C9D3AE398D79}" presName="sibTrans" presStyleCnt="0"/>
      <dgm:spPr/>
    </dgm:pt>
    <dgm:pt modelId="{270E013F-7DFB-48CD-A5A6-050E87970EE5}" type="pres">
      <dgm:prSet presAssocID="{923AF113-52C2-4C13-9C0D-0BC10AEC8BE6}" presName="compNode" presStyleCnt="0"/>
      <dgm:spPr/>
    </dgm:pt>
    <dgm:pt modelId="{DC1ED274-E3E3-42A5-A6F8-BEB317E9A768}" type="pres">
      <dgm:prSet presAssocID="{923AF113-52C2-4C13-9C0D-0BC10AEC8BE6}" presName="iconBgRect" presStyleLbl="bgShp" presStyleIdx="2" presStyleCnt="3"/>
      <dgm:spPr/>
    </dgm:pt>
    <dgm:pt modelId="{9BF626E1-0282-41E3-B4E2-3F086799077D}" type="pres">
      <dgm:prSet presAssocID="{923AF113-52C2-4C13-9C0D-0BC10AEC8BE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solidFill>
            <a:schemeClr val="accent4">
              <a:lumMod val="20000"/>
              <a:lumOff val="80000"/>
            </a:schemeClr>
          </a:solidFill>
        </a:ln>
      </dgm:spPr>
      <dgm:extLst>
        <a:ext uri="{E40237B7-FDA0-4F09-8148-C483321AD2D9}">
          <dgm14:cNvPr xmlns:dgm14="http://schemas.microsoft.com/office/drawing/2010/diagram" id="0" name="" descr="Computer"/>
        </a:ext>
      </dgm:extLst>
    </dgm:pt>
    <dgm:pt modelId="{60CC6767-870B-4B35-99D4-24F3F0B3B07C}" type="pres">
      <dgm:prSet presAssocID="{923AF113-52C2-4C13-9C0D-0BC10AEC8BE6}" presName="spaceRect" presStyleCnt="0"/>
      <dgm:spPr/>
    </dgm:pt>
    <dgm:pt modelId="{7C80B38B-FE79-49A5-90E1-A8309CE51A95}" type="pres">
      <dgm:prSet presAssocID="{923AF113-52C2-4C13-9C0D-0BC10AEC8BE6}" presName="textRect" presStyleLbl="revTx" presStyleIdx="2" presStyleCnt="3">
        <dgm:presLayoutVars>
          <dgm:chMax val="1"/>
          <dgm:chPref val="1"/>
        </dgm:presLayoutVars>
      </dgm:prSet>
      <dgm:spPr/>
    </dgm:pt>
  </dgm:ptLst>
  <dgm:cxnLst>
    <dgm:cxn modelId="{3777DE32-81DC-4674-B3DE-00DF3A35E75C}" srcId="{32493287-C513-4B28-B5F6-7056E9B1DC44}" destId="{A1F877EA-ACB6-41BC-B1CB-1826203D60FD}" srcOrd="0" destOrd="0" parTransId="{E44E8D98-E4C6-416D-8762-A724F66EC568}" sibTransId="{B6127C4D-F5C6-4B5B-B68C-2907C6650662}"/>
    <dgm:cxn modelId="{B99B225B-4FC1-4855-B219-4C67AC8CFDBE}" type="presOf" srcId="{32493287-C513-4B28-B5F6-7056E9B1DC44}" destId="{3A38D0CF-6B37-4BC2-8B17-ED4AB1CFC889}" srcOrd="0" destOrd="0" presId="urn:microsoft.com/office/officeart/2018/5/layout/IconCircleLabelList"/>
    <dgm:cxn modelId="{EC18B85E-DB5D-4DE6-89E2-393EC9913E22}" type="presOf" srcId="{923AF113-52C2-4C13-9C0D-0BC10AEC8BE6}" destId="{7C80B38B-FE79-49A5-90E1-A8309CE51A95}" srcOrd="0" destOrd="0" presId="urn:microsoft.com/office/officeart/2018/5/layout/IconCircleLabelList"/>
    <dgm:cxn modelId="{C2BAC895-6EFD-413F-91B3-A3D6485E785E}" srcId="{32493287-C513-4B28-B5F6-7056E9B1DC44}" destId="{0E853332-1522-4BEB-B254-F1B668C1B2E8}" srcOrd="1" destOrd="0" parTransId="{AB16F6CA-D4F4-4FF8-952C-FD4495FAF6F8}" sibTransId="{E4684A85-AD35-4EB7-9B0E-C9D3AE398D79}"/>
    <dgm:cxn modelId="{1D64DF95-A436-4496-98D1-E8C29AB8B266}" type="presOf" srcId="{0E853332-1522-4BEB-B254-F1B668C1B2E8}" destId="{54B1C08C-36EB-47CC-ACCE-FDABBF8143EC}" srcOrd="0" destOrd="0" presId="urn:microsoft.com/office/officeart/2018/5/layout/IconCircleLabelList"/>
    <dgm:cxn modelId="{46675AB8-4295-4E9D-B360-00AC615BDD71}" srcId="{32493287-C513-4B28-B5F6-7056E9B1DC44}" destId="{923AF113-52C2-4C13-9C0D-0BC10AEC8BE6}" srcOrd="2" destOrd="0" parTransId="{DB5C19EB-05C3-4192-A680-5C1C91A7E9E8}" sibTransId="{EEB2939B-BFDF-4C3C-AE58-DD73BC28F73F}"/>
    <dgm:cxn modelId="{11E162F0-265A-4399-9D1B-D7A736F62B50}" type="presOf" srcId="{A1F877EA-ACB6-41BC-B1CB-1826203D60FD}" destId="{7E0CE4A4-24BA-4FB2-883E-4CC000B2FBA0}" srcOrd="0" destOrd="0" presId="urn:microsoft.com/office/officeart/2018/5/layout/IconCircleLabelList"/>
    <dgm:cxn modelId="{88172979-EAE3-47A7-A895-88EC529D3B31}" type="presParOf" srcId="{3A38D0CF-6B37-4BC2-8B17-ED4AB1CFC889}" destId="{DDA8187A-EC7B-490B-BB98-C6BA82A55750}" srcOrd="0" destOrd="0" presId="urn:microsoft.com/office/officeart/2018/5/layout/IconCircleLabelList"/>
    <dgm:cxn modelId="{CA3533AD-E2DE-49AD-8733-850F3EDCF071}" type="presParOf" srcId="{DDA8187A-EC7B-490B-BB98-C6BA82A55750}" destId="{92503F59-9AC3-4AA6-B094-FC1E8B1F9333}" srcOrd="0" destOrd="0" presId="urn:microsoft.com/office/officeart/2018/5/layout/IconCircleLabelList"/>
    <dgm:cxn modelId="{D295A95E-0BF7-4D30-BBDD-96E92BF3A3E7}" type="presParOf" srcId="{DDA8187A-EC7B-490B-BB98-C6BA82A55750}" destId="{388CA8F0-2093-4213-A288-EBD5E0F4898F}" srcOrd="1" destOrd="0" presId="urn:microsoft.com/office/officeart/2018/5/layout/IconCircleLabelList"/>
    <dgm:cxn modelId="{22C4ED41-C582-4685-9F9E-A82809A21FB7}" type="presParOf" srcId="{DDA8187A-EC7B-490B-BB98-C6BA82A55750}" destId="{AA4AC7A1-4FF3-4BCB-80C3-E7EAD1C94A5E}" srcOrd="2" destOrd="0" presId="urn:microsoft.com/office/officeart/2018/5/layout/IconCircleLabelList"/>
    <dgm:cxn modelId="{88A9CC8B-7DDC-4449-8955-D5AF5348D153}" type="presParOf" srcId="{DDA8187A-EC7B-490B-BB98-C6BA82A55750}" destId="{7E0CE4A4-24BA-4FB2-883E-4CC000B2FBA0}" srcOrd="3" destOrd="0" presId="urn:microsoft.com/office/officeart/2018/5/layout/IconCircleLabelList"/>
    <dgm:cxn modelId="{27C91093-9061-430E-853E-F90178133D5C}" type="presParOf" srcId="{3A38D0CF-6B37-4BC2-8B17-ED4AB1CFC889}" destId="{7E5CA0E7-DC34-4B66-ADB1-F07BE9FE9241}" srcOrd="1" destOrd="0" presId="urn:microsoft.com/office/officeart/2018/5/layout/IconCircleLabelList"/>
    <dgm:cxn modelId="{B6638356-A3AC-4A5F-A2FD-1A7EC764FCD7}" type="presParOf" srcId="{3A38D0CF-6B37-4BC2-8B17-ED4AB1CFC889}" destId="{F1C62743-D61A-458C-BA94-DA4E3764E637}" srcOrd="2" destOrd="0" presId="urn:microsoft.com/office/officeart/2018/5/layout/IconCircleLabelList"/>
    <dgm:cxn modelId="{A7E78105-C7B8-41F2-9CD8-E6DF7091B6ED}" type="presParOf" srcId="{F1C62743-D61A-458C-BA94-DA4E3764E637}" destId="{2063319A-B3D9-4434-8149-0FA477137F03}" srcOrd="0" destOrd="0" presId="urn:microsoft.com/office/officeart/2018/5/layout/IconCircleLabelList"/>
    <dgm:cxn modelId="{37962108-C488-4F0D-A7DE-77185834C87C}" type="presParOf" srcId="{F1C62743-D61A-458C-BA94-DA4E3764E637}" destId="{C90749E2-BB7B-4B56-942B-6B5AF0D7AD68}" srcOrd="1" destOrd="0" presId="urn:microsoft.com/office/officeart/2018/5/layout/IconCircleLabelList"/>
    <dgm:cxn modelId="{7BE9BA90-B9C4-4A7A-BB87-398A247BE162}" type="presParOf" srcId="{F1C62743-D61A-458C-BA94-DA4E3764E637}" destId="{1F518397-FB2E-4C95-9BEF-7F597B93A840}" srcOrd="2" destOrd="0" presId="urn:microsoft.com/office/officeart/2018/5/layout/IconCircleLabelList"/>
    <dgm:cxn modelId="{0FF2C40E-10EC-437F-87F2-249413936244}" type="presParOf" srcId="{F1C62743-D61A-458C-BA94-DA4E3764E637}" destId="{54B1C08C-36EB-47CC-ACCE-FDABBF8143EC}" srcOrd="3" destOrd="0" presId="urn:microsoft.com/office/officeart/2018/5/layout/IconCircleLabelList"/>
    <dgm:cxn modelId="{F35FE354-F33F-4C91-B201-17A29170E874}" type="presParOf" srcId="{3A38D0CF-6B37-4BC2-8B17-ED4AB1CFC889}" destId="{464D253E-498A-4B8E-8ED2-E2AFFF59A2D9}" srcOrd="3" destOrd="0" presId="urn:microsoft.com/office/officeart/2018/5/layout/IconCircleLabelList"/>
    <dgm:cxn modelId="{7D4745A9-164C-46DE-888C-CA140FA216CC}" type="presParOf" srcId="{3A38D0CF-6B37-4BC2-8B17-ED4AB1CFC889}" destId="{270E013F-7DFB-48CD-A5A6-050E87970EE5}" srcOrd="4" destOrd="0" presId="urn:microsoft.com/office/officeart/2018/5/layout/IconCircleLabelList"/>
    <dgm:cxn modelId="{B31F6BD7-3701-4769-A3B0-3E54D389D055}" type="presParOf" srcId="{270E013F-7DFB-48CD-A5A6-050E87970EE5}" destId="{DC1ED274-E3E3-42A5-A6F8-BEB317E9A768}" srcOrd="0" destOrd="0" presId="urn:microsoft.com/office/officeart/2018/5/layout/IconCircleLabelList"/>
    <dgm:cxn modelId="{9C491A42-3407-45E7-B003-D1159C0B15B7}" type="presParOf" srcId="{270E013F-7DFB-48CD-A5A6-050E87970EE5}" destId="{9BF626E1-0282-41E3-B4E2-3F086799077D}" srcOrd="1" destOrd="0" presId="urn:microsoft.com/office/officeart/2018/5/layout/IconCircleLabelList"/>
    <dgm:cxn modelId="{72B523CA-20B7-4AEF-A122-EBD8AC33CDF9}" type="presParOf" srcId="{270E013F-7DFB-48CD-A5A6-050E87970EE5}" destId="{60CC6767-870B-4B35-99D4-24F3F0B3B07C}" srcOrd="2" destOrd="0" presId="urn:microsoft.com/office/officeart/2018/5/layout/IconCircleLabelList"/>
    <dgm:cxn modelId="{D90B65DF-5C52-4342-90C0-BE922AB57FC8}" type="presParOf" srcId="{270E013F-7DFB-48CD-A5A6-050E87970EE5}" destId="{7C80B38B-FE79-49A5-90E1-A8309CE51A9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03F59-9AC3-4AA6-B094-FC1E8B1F9333}">
      <dsp:nvSpPr>
        <dsp:cNvPr id="0" name=""/>
        <dsp:cNvSpPr/>
      </dsp:nvSpPr>
      <dsp:spPr>
        <a:xfrm>
          <a:off x="679050" y="5781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8CA8F0-2093-4213-A288-EBD5E0F4898F}">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accent4">
              <a:lumMod val="20000"/>
              <a:lumOff val="8000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E0CE4A4-24BA-4FB2-883E-4CC000B2FBA0}">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a:t>10x latency</a:t>
          </a:r>
          <a:br>
            <a:rPr lang="en-US" sz="1600" kern="1200"/>
          </a:br>
          <a:r>
            <a:rPr lang="en-US" sz="1600" kern="1200"/>
            <a:t>1/10 Latency of Neutron</a:t>
          </a:r>
        </a:p>
      </dsp:txBody>
      <dsp:txXfrm>
        <a:off x="75768" y="3053169"/>
        <a:ext cx="3093750" cy="720000"/>
      </dsp:txXfrm>
    </dsp:sp>
    <dsp:sp modelId="{2063319A-B3D9-4434-8149-0FA477137F03}">
      <dsp:nvSpPr>
        <dsp:cNvPr id="0" name=""/>
        <dsp:cNvSpPr/>
      </dsp:nvSpPr>
      <dsp:spPr>
        <a:xfrm>
          <a:off x="4314206" y="5781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0749E2-BB7B-4B56-942B-6B5AF0D7AD68}">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accent4">
              <a:lumMod val="20000"/>
              <a:lumOff val="8000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4B1C08C-36EB-47CC-ACCE-FDABBF8143EC}">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a:t>100x Throughput</a:t>
          </a:r>
          <a:r>
            <a:rPr lang="en-US" sz="1600" kern="1200"/>
            <a:t> Provisioning 100,000 ports/min</a:t>
          </a:r>
        </a:p>
      </dsp:txBody>
      <dsp:txXfrm>
        <a:off x="3710925" y="3053169"/>
        <a:ext cx="3093750" cy="720000"/>
      </dsp:txXfrm>
    </dsp:sp>
    <dsp:sp modelId="{DC1ED274-E3E3-42A5-A6F8-BEB317E9A768}">
      <dsp:nvSpPr>
        <dsp:cNvPr id="0" name=""/>
        <dsp:cNvSpPr/>
      </dsp:nvSpPr>
      <dsp:spPr>
        <a:xfrm>
          <a:off x="7949362" y="5781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F626E1-0282-41E3-B4E2-3F086799077D}">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accent4">
              <a:lumMod val="20000"/>
              <a:lumOff val="8000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C80B38B-FE79-49A5-90E1-A8309CE51A95}">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dirty="0"/>
            <a:t>1000x Scalability  </a:t>
          </a:r>
          <a:r>
            <a:rPr lang="en-US" sz="1600" kern="1200" dirty="0"/>
            <a:t> Support 1,000,000 physical servers</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2B52E1-D314-4B6E-BA3A-CDBCDD444A35}"/>
              </a:ext>
            </a:extLst>
          </p:cNvPr>
          <p:cNvSpPr>
            <a:spLocks noGrp="1"/>
          </p:cNvSpPr>
          <p:nvPr>
            <p:ph type="hdr" sz="quarter"/>
          </p:nvPr>
        </p:nvSpPr>
        <p:spPr>
          <a:xfrm>
            <a:off x="0" y="0"/>
            <a:ext cx="3169920" cy="481727"/>
          </a:xfrm>
          <a:prstGeom prst="rect">
            <a:avLst/>
          </a:prstGeom>
        </p:spPr>
        <p:txBody>
          <a:bodyPr vert="horz" lIns="99048" tIns="49524" rIns="99048" bIns="49524" rtlCol="0"/>
          <a:lstStyle>
            <a:lvl1pPr algn="l">
              <a:defRPr sz="1300"/>
            </a:lvl1pPr>
          </a:lstStyle>
          <a:p>
            <a:endParaRPr lang="en-US"/>
          </a:p>
        </p:txBody>
      </p:sp>
      <p:sp>
        <p:nvSpPr>
          <p:cNvPr id="3" name="Date Placeholder 2">
            <a:extLst>
              <a:ext uri="{FF2B5EF4-FFF2-40B4-BE49-F238E27FC236}">
                <a16:creationId xmlns:a16="http://schemas.microsoft.com/office/drawing/2014/main" id="{BA6EFB19-F2D4-4D47-A3A0-A0A1F6685044}"/>
              </a:ext>
            </a:extLst>
          </p:cNvPr>
          <p:cNvSpPr>
            <a:spLocks noGrp="1"/>
          </p:cNvSpPr>
          <p:nvPr>
            <p:ph type="dt" sz="quarter" idx="1"/>
          </p:nvPr>
        </p:nvSpPr>
        <p:spPr>
          <a:xfrm>
            <a:off x="4143588" y="0"/>
            <a:ext cx="3169920" cy="481727"/>
          </a:xfrm>
          <a:prstGeom prst="rect">
            <a:avLst/>
          </a:prstGeom>
        </p:spPr>
        <p:txBody>
          <a:bodyPr vert="horz" lIns="99048" tIns="49524" rIns="99048" bIns="49524" rtlCol="0"/>
          <a:lstStyle>
            <a:lvl1pPr algn="r">
              <a:defRPr sz="1300"/>
            </a:lvl1pPr>
          </a:lstStyle>
          <a:p>
            <a:fld id="{A1A54248-2F7D-47AE-BD85-F8655F691659}" type="datetimeFigureOut">
              <a:rPr lang="en-US" smtClean="0"/>
              <a:t>9/13/2020</a:t>
            </a:fld>
            <a:endParaRPr lang="en-US"/>
          </a:p>
        </p:txBody>
      </p:sp>
      <p:sp>
        <p:nvSpPr>
          <p:cNvPr id="4" name="Footer Placeholder 3">
            <a:extLst>
              <a:ext uri="{FF2B5EF4-FFF2-40B4-BE49-F238E27FC236}">
                <a16:creationId xmlns:a16="http://schemas.microsoft.com/office/drawing/2014/main" id="{FDE9B970-498A-4800-AC7A-57CDD1DED655}"/>
              </a:ext>
            </a:extLst>
          </p:cNvPr>
          <p:cNvSpPr>
            <a:spLocks noGrp="1"/>
          </p:cNvSpPr>
          <p:nvPr>
            <p:ph type="ftr" sz="quarter" idx="2"/>
          </p:nvPr>
        </p:nvSpPr>
        <p:spPr>
          <a:xfrm>
            <a:off x="0" y="9119475"/>
            <a:ext cx="3169920" cy="481726"/>
          </a:xfrm>
          <a:prstGeom prst="rect">
            <a:avLst/>
          </a:prstGeom>
        </p:spPr>
        <p:txBody>
          <a:bodyPr vert="horz" lIns="99048" tIns="49524" rIns="99048" bIns="49524"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BBA98AB7-4EAD-42DC-8A8A-ADC86EA4DA04}"/>
              </a:ext>
            </a:extLst>
          </p:cNvPr>
          <p:cNvSpPr>
            <a:spLocks noGrp="1"/>
          </p:cNvSpPr>
          <p:nvPr>
            <p:ph type="sldNum" sz="quarter" idx="3"/>
          </p:nvPr>
        </p:nvSpPr>
        <p:spPr>
          <a:xfrm>
            <a:off x="4143588" y="9119475"/>
            <a:ext cx="3169920" cy="481726"/>
          </a:xfrm>
          <a:prstGeom prst="rect">
            <a:avLst/>
          </a:prstGeom>
        </p:spPr>
        <p:txBody>
          <a:bodyPr vert="horz" lIns="99048" tIns="49524" rIns="99048" bIns="49524" rtlCol="0" anchor="b"/>
          <a:lstStyle>
            <a:lvl1pPr algn="r">
              <a:defRPr sz="1300"/>
            </a:lvl1pPr>
          </a:lstStyle>
          <a:p>
            <a:fld id="{F2564390-0070-41F6-B2CE-B5B860EA9623}" type="slidenum">
              <a:rPr lang="en-US" smtClean="0"/>
              <a:t>‹#›</a:t>
            </a:fld>
            <a:endParaRPr lang="en-US"/>
          </a:p>
        </p:txBody>
      </p:sp>
    </p:spTree>
    <p:extLst>
      <p:ext uri="{BB962C8B-B14F-4D97-AF65-F5344CB8AC3E}">
        <p14:creationId xmlns:p14="http://schemas.microsoft.com/office/powerpoint/2010/main" val="3008867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143588" y="0"/>
            <a:ext cx="3169920" cy="481727"/>
          </a:xfrm>
          <a:prstGeom prst="rect">
            <a:avLst/>
          </a:prstGeom>
        </p:spPr>
        <p:txBody>
          <a:bodyPr vert="horz" lIns="99048" tIns="49524" rIns="99048" bIns="49524" rtlCol="0"/>
          <a:lstStyle>
            <a:lvl1pPr algn="r">
              <a:defRPr sz="1300"/>
            </a:lvl1pPr>
          </a:lstStyle>
          <a:p>
            <a:fld id="{7F1520C6-56AC-4B6D-AC74-4BFBEC9D5141}" type="datetimeFigureOut">
              <a:rPr lang="en-US" smtClean="0"/>
              <a:t>9/13/2020</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9048" tIns="49524" rIns="99048" bIns="4952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143588" y="9119475"/>
            <a:ext cx="3169920" cy="481726"/>
          </a:xfrm>
          <a:prstGeom prst="rect">
            <a:avLst/>
          </a:prstGeom>
        </p:spPr>
        <p:txBody>
          <a:bodyPr vert="horz" lIns="99048" tIns="49524" rIns="99048" bIns="49524" rtlCol="0" anchor="b"/>
          <a:lstStyle>
            <a:lvl1pPr algn="r">
              <a:defRPr sz="1300"/>
            </a:lvl1pPr>
          </a:lstStyle>
          <a:p>
            <a:fld id="{77AA6347-9C5C-4498-B753-1DF27CA46170}" type="slidenum">
              <a:rPr lang="en-US" smtClean="0"/>
              <a:t>‹#›</a:t>
            </a:fld>
            <a:endParaRPr lang="en-US"/>
          </a:p>
        </p:txBody>
      </p:sp>
    </p:spTree>
    <p:extLst>
      <p:ext uri="{BB962C8B-B14F-4D97-AF65-F5344CB8AC3E}">
        <p14:creationId xmlns:p14="http://schemas.microsoft.com/office/powerpoint/2010/main" val="128410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8" name="Footer Placeholder 4">
            <a:extLst>
              <a:ext uri="{FF2B5EF4-FFF2-40B4-BE49-F238E27FC236}">
                <a16:creationId xmlns:a16="http://schemas.microsoft.com/office/drawing/2014/main" id="{8C751EBC-9F1A-4941-8D99-745472C1E894}"/>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1229743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BEBE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70A5EE-C4AE-4F08-8E29-73B7F72E7B65}"/>
              </a:ext>
            </a:extLst>
          </p:cNvPr>
          <p:cNvSpPr/>
          <p:nvPr userDrawn="1"/>
        </p:nvSpPr>
        <p:spPr>
          <a:xfrm>
            <a:off x="10077651" y="6246795"/>
            <a:ext cx="1561901" cy="40292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365125"/>
            <a:ext cx="10515600" cy="1134161"/>
          </a:xfrm>
        </p:spPr>
        <p:txBody>
          <a:bodyPr anchor="b">
            <a:normAutofit/>
          </a:bodyPr>
          <a:lstStyle>
            <a:lvl1pPr>
              <a:defRPr sz="3600" u="sng" baseline="0">
                <a:solidFill>
                  <a:schemeClr val="tx2"/>
                </a:solidFill>
                <a:uFill>
                  <a:solidFill>
                    <a:schemeClr val="accent1"/>
                  </a:solidFill>
                </a:uFill>
              </a:defRPr>
            </a:lvl1pPr>
          </a:lstStyle>
          <a:p>
            <a:r>
              <a:rPr lang="en-US" dirty="0"/>
              <a:t>Click to Add Contents Page Title</a:t>
            </a:r>
          </a:p>
        </p:txBody>
      </p:sp>
      <p:sp>
        <p:nvSpPr>
          <p:cNvPr id="3" name="Content Placeholder 2"/>
          <p:cNvSpPr>
            <a:spLocks noGrp="1"/>
          </p:cNvSpPr>
          <p:nvPr>
            <p:ph idx="1"/>
          </p:nvPr>
        </p:nvSpPr>
        <p:spPr/>
        <p:txBody>
          <a:bodyPr/>
          <a:lstStyle>
            <a:lvl1pPr marL="457200" indent="-457200">
              <a:buFont typeface="+mj-lt"/>
              <a:buAutoNum type="arabicPeriod"/>
              <a:defRPr>
                <a:solidFill>
                  <a:schemeClr val="tx2"/>
                </a:solidFill>
              </a:defRPr>
            </a:lvl1pPr>
            <a:lvl2pPr marL="914400" indent="-457200">
              <a:buFont typeface="+mj-lt"/>
              <a:buAutoNum type="alphaLcParen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a:t>FUTUREWEI INTERNAL</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3B917CB5-27BD-4ECA-9D86-80D4B900A204}" type="slidenum">
              <a:rPr lang="en-US" smtClean="0"/>
              <a:pPr/>
              <a:t>‹#›</a:t>
            </a:fld>
            <a:endParaRPr lang="en-US"/>
          </a:p>
        </p:txBody>
      </p:sp>
    </p:spTree>
    <p:extLst>
      <p:ext uri="{BB962C8B-B14F-4D97-AF65-F5344CB8AC3E}">
        <p14:creationId xmlns:p14="http://schemas.microsoft.com/office/powerpoint/2010/main" val="269345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FUTUREWEI INTERNAL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601612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FUTUREWEI INTERNAL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019973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41552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FUTUREWEI INTERNAL</a:t>
            </a:r>
          </a:p>
        </p:txBody>
      </p:sp>
      <p:sp>
        <p:nvSpPr>
          <p:cNvPr id="9" name="Slide Number Placeholder 8"/>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054162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FUTUREWEI INTERNAL</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59260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882717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otal 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CCE0D-422C-4606-BBE4-D6405DB93225}"/>
              </a:ext>
            </a:extLst>
          </p:cNvPr>
          <p:cNvSpPr/>
          <p:nvPr userDrawn="1"/>
        </p:nvSpPr>
        <p:spPr>
          <a:xfrm>
            <a:off x="10077651" y="6246795"/>
            <a:ext cx="1561901" cy="402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732760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32196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785809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Futurewei - BLACK">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4494153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dirty="0">
                <a:solidFill>
                  <a:schemeClr val="tx2">
                    <a:lumMod val="75000"/>
                    <a:lumOff val="25000"/>
                  </a:schemeClr>
                </a:solidFill>
              </a:rPr>
              <a:t>Thank You.</a:t>
            </a:r>
            <a:endParaRPr lang="zh-CN" altLang="zh-CN" sz="4800" dirty="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dirty="0">
                <a:solidFill>
                  <a:schemeClr val="tx2">
                    <a:lumMod val="75000"/>
                    <a:lumOff val="25000"/>
                  </a:schemeClr>
                </a:solidFill>
              </a:rPr>
              <a:t>Copyright © 2019 Futurewei Technologies, Inc. </a:t>
            </a:r>
          </a:p>
          <a:p>
            <a:pPr algn="l">
              <a:defRPr/>
            </a:pPr>
            <a:r>
              <a:rPr lang="en-US" altLang="zh-CN" sz="900" b="1" dirty="0">
                <a:solidFill>
                  <a:schemeClr val="tx2">
                    <a:lumMod val="75000"/>
                    <a:lumOff val="25000"/>
                  </a:schemeClr>
                </a:solidFill>
              </a:rPr>
              <a:t>All Rights Reserved.</a:t>
            </a:r>
          </a:p>
          <a:p>
            <a:pPr algn="l">
              <a:defRPr/>
            </a:pPr>
            <a:endParaRPr lang="en-US" altLang="zh-CN" sz="900" b="1" dirty="0">
              <a:solidFill>
                <a:schemeClr val="tx2">
                  <a:lumMod val="75000"/>
                  <a:lumOff val="25000"/>
                </a:schemeClr>
              </a:solidFill>
            </a:endParaRPr>
          </a:p>
          <a:p>
            <a:pPr algn="l">
              <a:defRPr/>
            </a:pPr>
            <a:r>
              <a:rPr lang="en-US" altLang="zh-CN" sz="900" dirty="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dirty="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3844166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Futurewei - RED">
    <p:bg>
      <p:bgPr>
        <a:gradFill flip="none" rotWithShape="1">
          <a:gsLst>
            <a:gs pos="0">
              <a:schemeClr val="accent1">
                <a:lumMod val="67000"/>
              </a:schemeClr>
            </a:gs>
            <a:gs pos="60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pic>
        <p:nvPicPr>
          <p:cNvPr id="9" name="Picture 8">
            <a:extLst>
              <a:ext uri="{FF2B5EF4-FFF2-40B4-BE49-F238E27FC236}">
                <a16:creationId xmlns:a16="http://schemas.microsoft.com/office/drawing/2014/main" id="{424DB6E2-492B-436F-88FB-271B554F40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423839589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Explore">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5665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375765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145767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2487703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28855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517340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57941" y="6336902"/>
            <a:ext cx="4114800" cy="290983"/>
          </a:xfrm>
          <a:prstGeom prst="rect">
            <a:avLst/>
          </a:prstGeom>
        </p:spPr>
        <p:txBody>
          <a:bodyPr vert="horz" lIns="91440" tIns="45720" rIns="91440" bIns="45720" rtlCol="0" anchor="ctr"/>
          <a:lstStyle>
            <a:lvl1pPr algn="l">
              <a:defRPr sz="1000">
                <a:solidFill>
                  <a:schemeClr val="tx1"/>
                </a:solidFill>
              </a:defRPr>
            </a:lvl1pPr>
          </a:lstStyle>
          <a:p>
            <a:r>
              <a:rPr lang="en-US"/>
              <a:t>FUTUREWEI INTERNAL</a:t>
            </a:r>
            <a:endParaRPr lang="en-US" dirty="0"/>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2494264121"/>
      </p:ext>
    </p:extLst>
  </p:cSld>
  <p:clrMap bg1="lt1" tx1="dk1" bg2="lt2" tx2="dk2" accent1="accent1" accent2="accent2" accent3="accent3" accent4="accent4" accent5="accent5" accent6="accent6" hlink="hlink" folHlink="folHlink"/>
  <p:sldLayoutIdLst>
    <p:sldLayoutId id="2147483715" r:id="rId1"/>
    <p:sldLayoutId id="2147483718" r:id="rId2"/>
    <p:sldLayoutId id="2147483719" r:id="rId3"/>
    <p:sldLayoutId id="2147483649" r:id="rId4"/>
    <p:sldLayoutId id="2147483703" r:id="rId5"/>
    <p:sldLayoutId id="2147483709" r:id="rId6"/>
    <p:sldLayoutId id="2147483705" r:id="rId7"/>
    <p:sldLayoutId id="2147483706" r:id="rId8"/>
    <p:sldLayoutId id="2147483707" r:id="rId9"/>
    <p:sldLayoutId id="2147483708" r:id="rId10"/>
    <p:sldLayoutId id="2147483650" r:id="rId11"/>
    <p:sldLayoutId id="2147483651" r:id="rId12"/>
    <p:sldLayoutId id="2147483652" r:id="rId13"/>
    <p:sldLayoutId id="2147483653" r:id="rId14"/>
    <p:sldLayoutId id="2147483654" r:id="rId15"/>
    <p:sldLayoutId id="2147483655" r:id="rId16"/>
    <p:sldLayoutId id="2147483702" r:id="rId17"/>
    <p:sldLayoutId id="2147483656" r:id="rId18"/>
    <p:sldLayoutId id="2147483657" r:id="rId19"/>
    <p:sldLayoutId id="2147483658" r:id="rId20"/>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28.JPG"/><Relationship Id="rId5" Type="http://schemas.openxmlformats.org/officeDocument/2006/relationships/image" Target="../media/image26.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31.JPG"/><Relationship Id="rId5" Type="http://schemas.openxmlformats.org/officeDocument/2006/relationships/image" Target="../media/image29.wmf"/><Relationship Id="rId4"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futurewei-cloud/alcor/blob/master/docs/modules/ROOT/pages/deploy_related/deployment.adoc" TargetMode="Externa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mailto:lxie@futurewei.com" TargetMode="External"/><Relationship Id="rId2" Type="http://schemas.openxmlformats.org/officeDocument/2006/relationships/hyperlink" Target="https://github.com/futurewei-cloud/alcor/blob/master/docs/visionary_design/table_of_content.adoc" TargetMode="External"/><Relationship Id="rId1" Type="http://schemas.openxmlformats.org/officeDocument/2006/relationships/slideLayout" Target="../slideLayouts/slideLayout20.xml"/><Relationship Id="rId4" Type="http://schemas.openxmlformats.org/officeDocument/2006/relationships/hyperlink" Target="https://alcor-networking.slack.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hyperlink" Target="https://github.com/futurewei-cloud/alcor/releases/tag/v0.8-alpha" TargetMode="Externa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ctrTitle"/>
          </p:nvPr>
        </p:nvSpPr>
        <p:spPr/>
        <p:txBody>
          <a:bodyPr/>
          <a:lstStyle/>
          <a:p>
            <a:r>
              <a:rPr lang="en-US" dirty="0" err="1"/>
              <a:t>Alcor</a:t>
            </a:r>
            <a:r>
              <a:rPr lang="en-US" dirty="0"/>
              <a:t> 08/30 Update</a:t>
            </a:r>
          </a:p>
        </p:txBody>
      </p:sp>
      <p:sp>
        <p:nvSpPr>
          <p:cNvPr id="2" name="Subtitle 1">
            <a:extLst>
              <a:ext uri="{FF2B5EF4-FFF2-40B4-BE49-F238E27FC236}">
                <a16:creationId xmlns:a16="http://schemas.microsoft.com/office/drawing/2014/main" id="{5D7BEF25-8D84-4B14-A5F8-DCA11DFC3DA5}"/>
              </a:ext>
            </a:extLst>
          </p:cNvPr>
          <p:cNvSpPr>
            <a:spLocks noGrp="1"/>
          </p:cNvSpPr>
          <p:nvPr>
            <p:ph type="subTitle" idx="1"/>
          </p:nvPr>
        </p:nvSpPr>
        <p:spPr/>
        <p:txBody>
          <a:bodyPr/>
          <a:lstStyle/>
          <a:p>
            <a:r>
              <a:rPr lang="en-US" dirty="0"/>
              <a:t>Seattle Cloud Lab</a:t>
            </a:r>
          </a:p>
          <a:p>
            <a:r>
              <a:rPr lang="en-US" dirty="0"/>
              <a:t>Liguang Xie</a:t>
            </a:r>
          </a:p>
          <a:p>
            <a:r>
              <a:rPr lang="en-US" dirty="0"/>
              <a:t>Aug. 31, 2020</a:t>
            </a:r>
          </a:p>
        </p:txBody>
      </p:sp>
    </p:spTree>
    <p:extLst>
      <p:ext uri="{BB962C8B-B14F-4D97-AF65-F5344CB8AC3E}">
        <p14:creationId xmlns:p14="http://schemas.microsoft.com/office/powerpoint/2010/main" val="2679932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05290-760D-437B-B21A-BC60F2D0C59C}"/>
              </a:ext>
            </a:extLst>
          </p:cNvPr>
          <p:cNvSpPr>
            <a:spLocks noGrp="1"/>
          </p:cNvSpPr>
          <p:nvPr>
            <p:ph type="title"/>
          </p:nvPr>
        </p:nvSpPr>
        <p:spPr>
          <a:xfrm>
            <a:off x="839788" y="365125"/>
            <a:ext cx="10515600" cy="1325563"/>
          </a:xfrm>
        </p:spPr>
        <p:txBody>
          <a:bodyPr vert="horz" lIns="91440" tIns="45720" rIns="91440" bIns="45720" rtlCol="0" anchor="ctr">
            <a:normAutofit/>
          </a:bodyPr>
          <a:lstStyle/>
          <a:p>
            <a:r>
              <a:rPr lang="en-US" dirty="0"/>
              <a:t>S</a:t>
            </a:r>
            <a:r>
              <a:rPr lang="en-US" kern="1200" dirty="0"/>
              <a:t>ustainability under High Load</a:t>
            </a:r>
          </a:p>
        </p:txBody>
      </p:sp>
      <p:sp>
        <p:nvSpPr>
          <p:cNvPr id="28" name="Text Placeholder 2">
            <a:extLst>
              <a:ext uri="{FF2B5EF4-FFF2-40B4-BE49-F238E27FC236}">
                <a16:creationId xmlns:a16="http://schemas.microsoft.com/office/drawing/2014/main" id="{0F07246C-EC65-4C45-8D0C-F79CF2888985}"/>
              </a:ext>
            </a:extLst>
          </p:cNvPr>
          <p:cNvSpPr>
            <a:spLocks noGrp="1"/>
          </p:cNvSpPr>
          <p:nvPr>
            <p:ph type="body" idx="1"/>
          </p:nvPr>
        </p:nvSpPr>
        <p:spPr>
          <a:xfrm>
            <a:off x="836612" y="1476366"/>
            <a:ext cx="8795585" cy="823912"/>
          </a:xfrm>
        </p:spPr>
        <p:txBody>
          <a:bodyPr>
            <a:normAutofit/>
          </a:bodyPr>
          <a:lstStyle/>
          <a:p>
            <a:r>
              <a:rPr lang="en-US" sz="2000" dirty="0"/>
              <a:t>Support 2,400 VMs deployed in parallel to 19 compute nodes without performance degradation</a:t>
            </a:r>
          </a:p>
        </p:txBody>
      </p:sp>
      <p:sp>
        <p:nvSpPr>
          <p:cNvPr id="4" name="Footer Placeholder 3">
            <a:extLst>
              <a:ext uri="{FF2B5EF4-FFF2-40B4-BE49-F238E27FC236}">
                <a16:creationId xmlns:a16="http://schemas.microsoft.com/office/drawing/2014/main" id="{0BCD7D95-AA82-48C1-897E-1542470B9084}"/>
              </a:ext>
            </a:extLst>
          </p:cNvPr>
          <p:cNvSpPr>
            <a:spLocks noGrp="1"/>
          </p:cNvSpPr>
          <p:nvPr>
            <p:ph type="ftr" sz="quarter" idx="11"/>
          </p:nvPr>
        </p:nvSpPr>
        <p:spPr>
          <a:xfrm>
            <a:off x="1257941" y="6336902"/>
            <a:ext cx="4114800" cy="290983"/>
          </a:xfrm>
        </p:spPr>
        <p:txBody>
          <a:bodyPr vert="horz" lIns="91440" tIns="45720" rIns="91440" bIns="45720" rtlCol="0" anchor="ctr">
            <a:normAutofit/>
          </a:bodyPr>
          <a:lstStyle/>
          <a:p>
            <a:pPr>
              <a:spcAft>
                <a:spcPts val="600"/>
              </a:spcAft>
            </a:pPr>
            <a:r>
              <a:rPr lang="en-US" kern="1200" dirty="0"/>
              <a:t>FUTUREWEI INTERNAL</a:t>
            </a:r>
          </a:p>
        </p:txBody>
      </p:sp>
      <p:sp>
        <p:nvSpPr>
          <p:cNvPr id="5" name="Slide Number Placeholder 4">
            <a:extLst>
              <a:ext uri="{FF2B5EF4-FFF2-40B4-BE49-F238E27FC236}">
                <a16:creationId xmlns:a16="http://schemas.microsoft.com/office/drawing/2014/main" id="{8231EEE0-1DEC-44F0-96C4-19A87A3E3080}"/>
              </a:ext>
            </a:extLst>
          </p:cNvPr>
          <p:cNvSpPr>
            <a:spLocks noGrp="1"/>
          </p:cNvSpPr>
          <p:nvPr>
            <p:ph type="sldNum" sz="quarter" idx="12"/>
          </p:nvPr>
        </p:nvSpPr>
        <p:spPr>
          <a:xfrm>
            <a:off x="719264" y="6336902"/>
            <a:ext cx="512806" cy="300257"/>
          </a:xfrm>
        </p:spPr>
        <p:txBody>
          <a:bodyPr vert="horz" lIns="91440" tIns="45720" rIns="91440" bIns="45720" rtlCol="0" anchor="ctr">
            <a:normAutofit/>
          </a:bodyPr>
          <a:lstStyle/>
          <a:p>
            <a:pPr>
              <a:spcAft>
                <a:spcPts val="600"/>
              </a:spcAft>
            </a:pPr>
            <a:fld id="{3B917CB5-27BD-4ECA-9D86-80D4B900A204}" type="slidenum">
              <a:rPr lang="en-US" smtClean="0"/>
              <a:pPr>
                <a:spcAft>
                  <a:spcPts val="600"/>
                </a:spcAft>
              </a:pPr>
              <a:t>10</a:t>
            </a:fld>
            <a:endParaRPr lang="en-US"/>
          </a:p>
        </p:txBody>
      </p:sp>
      <p:sp>
        <p:nvSpPr>
          <p:cNvPr id="6" name="Content Placeholder 2">
            <a:extLst>
              <a:ext uri="{FF2B5EF4-FFF2-40B4-BE49-F238E27FC236}">
                <a16:creationId xmlns:a16="http://schemas.microsoft.com/office/drawing/2014/main" id="{E4E39B0E-7F16-47AF-AD4A-C71410D195AD}"/>
              </a:ext>
            </a:extLst>
          </p:cNvPr>
          <p:cNvSpPr txBox="1">
            <a:spLocks/>
          </p:cNvSpPr>
          <p:nvPr/>
        </p:nvSpPr>
        <p:spPr>
          <a:xfrm>
            <a:off x="6169024" y="2508949"/>
            <a:ext cx="5183188"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1" name="TextBox 20">
            <a:extLst>
              <a:ext uri="{FF2B5EF4-FFF2-40B4-BE49-F238E27FC236}">
                <a16:creationId xmlns:a16="http://schemas.microsoft.com/office/drawing/2014/main" id="{CEDF20EF-3824-4743-8F01-3504E744EE33}"/>
              </a:ext>
            </a:extLst>
          </p:cNvPr>
          <p:cNvSpPr txBox="1"/>
          <p:nvPr/>
        </p:nvSpPr>
        <p:spPr>
          <a:xfrm>
            <a:off x="808490" y="5818490"/>
            <a:ext cx="6700440" cy="553998"/>
          </a:xfrm>
          <a:prstGeom prst="rect">
            <a:avLst/>
          </a:prstGeom>
          <a:noFill/>
        </p:spPr>
        <p:txBody>
          <a:bodyPr wrap="square" rtlCol="0">
            <a:spAutoFit/>
          </a:bodyPr>
          <a:lstStyle/>
          <a:p>
            <a:r>
              <a:rPr lang="en-US" sz="1000" dirty="0"/>
              <a:t>Note: (1) The measured time is to boot one batch of 10 VMs, not a single VM.</a:t>
            </a:r>
          </a:p>
          <a:p>
            <a:r>
              <a:rPr lang="en-US" sz="1000" dirty="0"/>
              <a:t>          (2) 2,400 VMs concurrent creation is a limit of compute capacity. </a:t>
            </a:r>
            <a:r>
              <a:rPr lang="en-US" sz="1000" dirty="0" err="1"/>
              <a:t>Alcor</a:t>
            </a:r>
            <a:r>
              <a:rPr lang="en-US" sz="1000" dirty="0"/>
              <a:t> not yet reached its throughput limit. </a:t>
            </a:r>
          </a:p>
          <a:p>
            <a:r>
              <a:rPr lang="en-US" sz="1000" dirty="0"/>
              <a:t>               We are adding more compute capacity to find out </a:t>
            </a:r>
            <a:r>
              <a:rPr lang="en-US" sz="1000" dirty="0" err="1"/>
              <a:t>Alcor</a:t>
            </a:r>
            <a:r>
              <a:rPr lang="en-US" sz="1000" dirty="0"/>
              <a:t> throughput limit.                </a:t>
            </a:r>
          </a:p>
        </p:txBody>
      </p:sp>
      <p:pic>
        <p:nvPicPr>
          <p:cNvPr id="17" name="Content Placeholder 16" descr="A picture containing screenshot&#10;&#10;Description automatically generated">
            <a:extLst>
              <a:ext uri="{FF2B5EF4-FFF2-40B4-BE49-F238E27FC236}">
                <a16:creationId xmlns:a16="http://schemas.microsoft.com/office/drawing/2014/main" id="{AB4A649A-22D6-4F67-895B-B7AA1B8A65B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30938" y="2476065"/>
            <a:ext cx="5124450" cy="2877604"/>
          </a:xfrm>
        </p:spPr>
      </p:pic>
      <p:graphicFrame>
        <p:nvGraphicFramePr>
          <p:cNvPr id="22" name="Object 21">
            <a:extLst>
              <a:ext uri="{FF2B5EF4-FFF2-40B4-BE49-F238E27FC236}">
                <a16:creationId xmlns:a16="http://schemas.microsoft.com/office/drawing/2014/main" id="{C6F3CAF8-34BC-49C8-9D1B-0F6585B1E1C8}"/>
              </a:ext>
            </a:extLst>
          </p:cNvPr>
          <p:cNvGraphicFramePr>
            <a:graphicFrameLocks noChangeAspect="1"/>
          </p:cNvGraphicFramePr>
          <p:nvPr>
            <p:extLst>
              <p:ext uri="{D42A27DB-BD31-4B8C-83A1-F6EECF244321}">
                <p14:modId xmlns:p14="http://schemas.microsoft.com/office/powerpoint/2010/main" val="393171224"/>
              </p:ext>
            </p:extLst>
          </p:nvPr>
        </p:nvGraphicFramePr>
        <p:xfrm>
          <a:off x="8008748" y="6315328"/>
          <a:ext cx="2081212" cy="469900"/>
        </p:xfrm>
        <a:graphic>
          <a:graphicData uri="http://schemas.openxmlformats.org/presentationml/2006/ole">
            <mc:AlternateContent xmlns:mc="http://schemas.openxmlformats.org/markup-compatibility/2006">
              <mc:Choice xmlns:v="urn:schemas-microsoft-com:vml" Requires="v">
                <p:oleObj spid="_x0000_s1129" name="Packager Shell Object" showAsIcon="1" r:id="rId4" imgW="2081160" imgH="470160" progId="Package">
                  <p:embed/>
                </p:oleObj>
              </mc:Choice>
              <mc:Fallback>
                <p:oleObj name="Packager Shell Object" showAsIcon="1" r:id="rId4" imgW="2081160" imgH="470160" progId="Package">
                  <p:embed/>
                  <p:pic>
                    <p:nvPicPr>
                      <p:cNvPr id="0" name=""/>
                      <p:cNvPicPr/>
                      <p:nvPr/>
                    </p:nvPicPr>
                    <p:blipFill>
                      <a:blip r:embed="rId5"/>
                      <a:stretch>
                        <a:fillRect/>
                      </a:stretch>
                    </p:blipFill>
                    <p:spPr>
                      <a:xfrm>
                        <a:off x="8008748" y="6315328"/>
                        <a:ext cx="2081212" cy="469900"/>
                      </a:xfrm>
                      <a:prstGeom prst="rect">
                        <a:avLst/>
                      </a:prstGeom>
                    </p:spPr>
                  </p:pic>
                </p:oleObj>
              </mc:Fallback>
            </mc:AlternateContent>
          </a:graphicData>
        </a:graphic>
      </p:graphicFrame>
      <p:pic>
        <p:nvPicPr>
          <p:cNvPr id="26" name="Content Placeholder 25" descr="A screenshot of a cell phone&#10;&#10;Description automatically generated">
            <a:extLst>
              <a:ext uri="{FF2B5EF4-FFF2-40B4-BE49-F238E27FC236}">
                <a16:creationId xmlns:a16="http://schemas.microsoft.com/office/drawing/2014/main" id="{3C01102D-E5D7-4FA2-85DA-7D7322B99318}"/>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839788" y="2413700"/>
            <a:ext cx="5157787" cy="3402384"/>
          </a:xfrm>
        </p:spPr>
      </p:pic>
    </p:spTree>
    <p:extLst>
      <p:ext uri="{BB962C8B-B14F-4D97-AF65-F5344CB8AC3E}">
        <p14:creationId xmlns:p14="http://schemas.microsoft.com/office/powerpoint/2010/main" val="3836559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05290-760D-437B-B21A-BC60F2D0C59C}"/>
              </a:ext>
            </a:extLst>
          </p:cNvPr>
          <p:cNvSpPr>
            <a:spLocks noGrp="1"/>
          </p:cNvSpPr>
          <p:nvPr>
            <p:ph type="title"/>
          </p:nvPr>
        </p:nvSpPr>
        <p:spPr>
          <a:xfrm>
            <a:off x="839788" y="365125"/>
            <a:ext cx="10515600" cy="1325563"/>
          </a:xfrm>
        </p:spPr>
        <p:txBody>
          <a:bodyPr vert="horz" lIns="91440" tIns="45720" rIns="91440" bIns="45720" rtlCol="0" anchor="ctr">
            <a:normAutofit/>
          </a:bodyPr>
          <a:lstStyle/>
          <a:p>
            <a:r>
              <a:rPr lang="en-US" dirty="0"/>
              <a:t>S</a:t>
            </a:r>
            <a:r>
              <a:rPr lang="en-US" kern="1200" dirty="0"/>
              <a:t>ustainability under High Load (cont</a:t>
            </a:r>
            <a:r>
              <a:rPr lang="en-US" dirty="0"/>
              <a:t>’d)</a:t>
            </a:r>
            <a:endParaRPr lang="en-US" kern="1200" dirty="0"/>
          </a:p>
        </p:txBody>
      </p:sp>
      <p:sp>
        <p:nvSpPr>
          <p:cNvPr id="28" name="Text Placeholder 2">
            <a:extLst>
              <a:ext uri="{FF2B5EF4-FFF2-40B4-BE49-F238E27FC236}">
                <a16:creationId xmlns:a16="http://schemas.microsoft.com/office/drawing/2014/main" id="{0F07246C-EC65-4C45-8D0C-F79CF2888985}"/>
              </a:ext>
            </a:extLst>
          </p:cNvPr>
          <p:cNvSpPr>
            <a:spLocks noGrp="1"/>
          </p:cNvSpPr>
          <p:nvPr>
            <p:ph type="body" idx="1"/>
          </p:nvPr>
        </p:nvSpPr>
        <p:spPr>
          <a:xfrm>
            <a:off x="836611" y="1515442"/>
            <a:ext cx="10023825" cy="823912"/>
          </a:xfrm>
        </p:spPr>
        <p:txBody>
          <a:bodyPr>
            <a:normAutofit/>
          </a:bodyPr>
          <a:lstStyle/>
          <a:p>
            <a:r>
              <a:rPr lang="en-US" sz="2000" dirty="0"/>
              <a:t>Deploy 500 VMs in parallel to 19 compute nodes and attach 10 ports to each VM, accumulated number of 5,000 ports in a batch</a:t>
            </a:r>
          </a:p>
        </p:txBody>
      </p:sp>
      <p:sp>
        <p:nvSpPr>
          <p:cNvPr id="4" name="Footer Placeholder 3">
            <a:extLst>
              <a:ext uri="{FF2B5EF4-FFF2-40B4-BE49-F238E27FC236}">
                <a16:creationId xmlns:a16="http://schemas.microsoft.com/office/drawing/2014/main" id="{0BCD7D95-AA82-48C1-897E-1542470B9084}"/>
              </a:ext>
            </a:extLst>
          </p:cNvPr>
          <p:cNvSpPr>
            <a:spLocks noGrp="1"/>
          </p:cNvSpPr>
          <p:nvPr>
            <p:ph type="ftr" sz="quarter" idx="11"/>
          </p:nvPr>
        </p:nvSpPr>
        <p:spPr>
          <a:xfrm>
            <a:off x="1257941" y="6336902"/>
            <a:ext cx="4114800" cy="290983"/>
          </a:xfrm>
        </p:spPr>
        <p:txBody>
          <a:bodyPr vert="horz" lIns="91440" tIns="45720" rIns="91440" bIns="45720" rtlCol="0" anchor="ctr">
            <a:normAutofit/>
          </a:bodyPr>
          <a:lstStyle/>
          <a:p>
            <a:pPr>
              <a:spcAft>
                <a:spcPts val="600"/>
              </a:spcAft>
            </a:pPr>
            <a:r>
              <a:rPr lang="en-US" kern="1200" dirty="0"/>
              <a:t>FUTUREWEI INTERNAL</a:t>
            </a:r>
          </a:p>
        </p:txBody>
      </p:sp>
      <p:sp>
        <p:nvSpPr>
          <p:cNvPr id="5" name="Slide Number Placeholder 4">
            <a:extLst>
              <a:ext uri="{FF2B5EF4-FFF2-40B4-BE49-F238E27FC236}">
                <a16:creationId xmlns:a16="http://schemas.microsoft.com/office/drawing/2014/main" id="{8231EEE0-1DEC-44F0-96C4-19A87A3E3080}"/>
              </a:ext>
            </a:extLst>
          </p:cNvPr>
          <p:cNvSpPr>
            <a:spLocks noGrp="1"/>
          </p:cNvSpPr>
          <p:nvPr>
            <p:ph type="sldNum" sz="quarter" idx="12"/>
          </p:nvPr>
        </p:nvSpPr>
        <p:spPr>
          <a:xfrm>
            <a:off x="719264" y="6336902"/>
            <a:ext cx="512806" cy="300257"/>
          </a:xfrm>
        </p:spPr>
        <p:txBody>
          <a:bodyPr vert="horz" lIns="91440" tIns="45720" rIns="91440" bIns="45720" rtlCol="0" anchor="ctr">
            <a:normAutofit/>
          </a:bodyPr>
          <a:lstStyle/>
          <a:p>
            <a:pPr>
              <a:spcAft>
                <a:spcPts val="600"/>
              </a:spcAft>
            </a:pPr>
            <a:fld id="{3B917CB5-27BD-4ECA-9D86-80D4B900A204}" type="slidenum">
              <a:rPr lang="en-US" smtClean="0"/>
              <a:pPr>
                <a:spcAft>
                  <a:spcPts val="600"/>
                </a:spcAft>
              </a:pPr>
              <a:t>11</a:t>
            </a:fld>
            <a:endParaRPr lang="en-US"/>
          </a:p>
        </p:txBody>
      </p:sp>
      <p:sp>
        <p:nvSpPr>
          <p:cNvPr id="6" name="Content Placeholder 2">
            <a:extLst>
              <a:ext uri="{FF2B5EF4-FFF2-40B4-BE49-F238E27FC236}">
                <a16:creationId xmlns:a16="http://schemas.microsoft.com/office/drawing/2014/main" id="{E4E39B0E-7F16-47AF-AD4A-C71410D195AD}"/>
              </a:ext>
            </a:extLst>
          </p:cNvPr>
          <p:cNvSpPr txBox="1">
            <a:spLocks/>
          </p:cNvSpPr>
          <p:nvPr/>
        </p:nvSpPr>
        <p:spPr>
          <a:xfrm>
            <a:off x="6172200" y="2505075"/>
            <a:ext cx="5183188"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9" name="Content Placeholder 8" descr="A screenshot of a map&#10;&#10;Description automatically generated">
            <a:extLst>
              <a:ext uri="{FF2B5EF4-FFF2-40B4-BE49-F238E27FC236}">
                <a16:creationId xmlns:a16="http://schemas.microsoft.com/office/drawing/2014/main" id="{97CB1E10-FBE6-4A40-B8DC-3B63ECAE476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2700122"/>
            <a:ext cx="5183188" cy="2961274"/>
          </a:xfrm>
        </p:spPr>
      </p:pic>
      <p:graphicFrame>
        <p:nvGraphicFramePr>
          <p:cNvPr id="10" name="Object 9">
            <a:extLst>
              <a:ext uri="{FF2B5EF4-FFF2-40B4-BE49-F238E27FC236}">
                <a16:creationId xmlns:a16="http://schemas.microsoft.com/office/drawing/2014/main" id="{B5A7E2F7-86A7-47D6-9E49-CBFEE6E6582D}"/>
              </a:ext>
            </a:extLst>
          </p:cNvPr>
          <p:cNvGraphicFramePr>
            <a:graphicFrameLocks noChangeAspect="1"/>
          </p:cNvGraphicFramePr>
          <p:nvPr>
            <p:extLst>
              <p:ext uri="{D42A27DB-BD31-4B8C-83A1-F6EECF244321}">
                <p14:modId xmlns:p14="http://schemas.microsoft.com/office/powerpoint/2010/main" val="1279230609"/>
              </p:ext>
            </p:extLst>
          </p:nvPr>
        </p:nvGraphicFramePr>
        <p:xfrm>
          <a:off x="8026319" y="6311607"/>
          <a:ext cx="2125662" cy="469900"/>
        </p:xfrm>
        <a:graphic>
          <a:graphicData uri="http://schemas.openxmlformats.org/presentationml/2006/ole">
            <mc:AlternateContent xmlns:mc="http://schemas.openxmlformats.org/markup-compatibility/2006">
              <mc:Choice xmlns:v="urn:schemas-microsoft-com:vml" Requires="v">
                <p:oleObj spid="_x0000_s2152" name="Packager Shell Object" showAsIcon="1" r:id="rId4" imgW="2126160" imgH="470160" progId="Package">
                  <p:embed/>
                </p:oleObj>
              </mc:Choice>
              <mc:Fallback>
                <p:oleObj name="Packager Shell Object" showAsIcon="1" r:id="rId4" imgW="2126160" imgH="470160" progId="Package">
                  <p:embed/>
                  <p:pic>
                    <p:nvPicPr>
                      <p:cNvPr id="0" name=""/>
                      <p:cNvPicPr/>
                      <p:nvPr/>
                    </p:nvPicPr>
                    <p:blipFill>
                      <a:blip r:embed="rId5"/>
                      <a:stretch>
                        <a:fillRect/>
                      </a:stretch>
                    </p:blipFill>
                    <p:spPr>
                      <a:xfrm>
                        <a:off x="8026319" y="6311607"/>
                        <a:ext cx="2125662" cy="469900"/>
                      </a:xfrm>
                      <a:prstGeom prst="rect">
                        <a:avLst/>
                      </a:prstGeom>
                    </p:spPr>
                  </p:pic>
                </p:oleObj>
              </mc:Fallback>
            </mc:AlternateContent>
          </a:graphicData>
        </a:graphic>
      </p:graphicFrame>
      <p:pic>
        <p:nvPicPr>
          <p:cNvPr id="15" name="Content Placeholder 14" descr="A screenshot of a cell phone&#10;&#10;Description automatically generated">
            <a:extLst>
              <a:ext uri="{FF2B5EF4-FFF2-40B4-BE49-F238E27FC236}">
                <a16:creationId xmlns:a16="http://schemas.microsoft.com/office/drawing/2014/main" id="{D307AFE4-6EC6-4CBF-9764-7D846CA77F5F}"/>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836612" y="2558406"/>
            <a:ext cx="5157787" cy="3430686"/>
          </a:xfrm>
        </p:spPr>
      </p:pic>
    </p:spTree>
    <p:extLst>
      <p:ext uri="{BB962C8B-B14F-4D97-AF65-F5344CB8AC3E}">
        <p14:creationId xmlns:p14="http://schemas.microsoft.com/office/powerpoint/2010/main" val="3729161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79CF6-4B22-4950-A3D6-265B7B31BA32}"/>
              </a:ext>
            </a:extLst>
          </p:cNvPr>
          <p:cNvSpPr>
            <a:spLocks noGrp="1"/>
          </p:cNvSpPr>
          <p:nvPr>
            <p:ph type="title"/>
          </p:nvPr>
        </p:nvSpPr>
        <p:spPr>
          <a:xfrm>
            <a:off x="838200" y="365125"/>
            <a:ext cx="10515600" cy="1134161"/>
          </a:xfrm>
        </p:spPr>
        <p:txBody>
          <a:bodyPr anchor="b">
            <a:normAutofit/>
          </a:bodyPr>
          <a:lstStyle/>
          <a:p>
            <a:r>
              <a:rPr lang="en-US" dirty="0" err="1"/>
              <a:t>Alcor</a:t>
            </a:r>
            <a:r>
              <a:rPr lang="en-US" dirty="0"/>
              <a:t> Monitoring</a:t>
            </a:r>
          </a:p>
        </p:txBody>
      </p:sp>
      <p:pic>
        <p:nvPicPr>
          <p:cNvPr id="9" name="Content Placeholder 8" descr="A sunset in the background&#10;&#10;Description automatically generated">
            <a:extLst>
              <a:ext uri="{FF2B5EF4-FFF2-40B4-BE49-F238E27FC236}">
                <a16:creationId xmlns:a16="http://schemas.microsoft.com/office/drawing/2014/main" id="{DFE7C105-E884-4E0A-A82D-BA597F7A85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2614" y="3475474"/>
            <a:ext cx="7635890" cy="2348036"/>
          </a:xfrm>
          <a:noFill/>
        </p:spPr>
      </p:pic>
      <p:sp>
        <p:nvSpPr>
          <p:cNvPr id="4" name="Footer Placeholder 3">
            <a:extLst>
              <a:ext uri="{FF2B5EF4-FFF2-40B4-BE49-F238E27FC236}">
                <a16:creationId xmlns:a16="http://schemas.microsoft.com/office/drawing/2014/main" id="{18803774-1508-42B6-A495-6EB79E1EE0FE}"/>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5" name="Slide Number Placeholder 4">
            <a:extLst>
              <a:ext uri="{FF2B5EF4-FFF2-40B4-BE49-F238E27FC236}">
                <a16:creationId xmlns:a16="http://schemas.microsoft.com/office/drawing/2014/main" id="{A08D0A80-2038-4127-9E6F-327DE0984520}"/>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12</a:t>
            </a:fld>
            <a:endParaRPr lang="en-US"/>
          </a:p>
        </p:txBody>
      </p:sp>
      <p:sp>
        <p:nvSpPr>
          <p:cNvPr id="10" name="Content Placeholder 2">
            <a:extLst>
              <a:ext uri="{FF2B5EF4-FFF2-40B4-BE49-F238E27FC236}">
                <a16:creationId xmlns:a16="http://schemas.microsoft.com/office/drawing/2014/main" id="{8AD88C99-D0FC-4A72-B8AC-AA25ACB01605}"/>
              </a:ext>
            </a:extLst>
          </p:cNvPr>
          <p:cNvSpPr txBox="1">
            <a:spLocks/>
          </p:cNvSpPr>
          <p:nvPr/>
        </p:nvSpPr>
        <p:spPr>
          <a:xfrm>
            <a:off x="833029" y="1782414"/>
            <a:ext cx="1058405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Enables metric collection to monitor control plane resource utilization</a:t>
            </a:r>
          </a:p>
          <a:p>
            <a:pPr lvl="1"/>
            <a:r>
              <a:rPr lang="en-US" sz="1800" dirty="0"/>
              <a:t>Monitor at various levels, from container pod, to microservice and to a host</a:t>
            </a:r>
          </a:p>
          <a:p>
            <a:pPr lvl="1"/>
            <a:r>
              <a:rPr lang="en-US" sz="1800" dirty="0"/>
              <a:t>Zoom into every microservice pod and infra pod</a:t>
            </a:r>
          </a:p>
          <a:p>
            <a:pPr lvl="1"/>
            <a:r>
              <a:rPr lang="en-US" sz="1800" dirty="0"/>
              <a:t>Include comprehensive metrics like </a:t>
            </a:r>
            <a:r>
              <a:rPr lang="en-US" sz="1800" dirty="0" err="1"/>
              <a:t>cpu</a:t>
            </a:r>
            <a:r>
              <a:rPr lang="en-US" sz="1800" dirty="0"/>
              <a:t>, ram, </a:t>
            </a:r>
            <a:r>
              <a:rPr lang="en-US" sz="1800" dirty="0" err="1"/>
              <a:t>io</a:t>
            </a:r>
            <a:r>
              <a:rPr lang="en-US" sz="1800" dirty="0"/>
              <a:t>, and network etc.</a:t>
            </a:r>
          </a:p>
          <a:p>
            <a:endParaRPr lang="en-US" dirty="0"/>
          </a:p>
        </p:txBody>
      </p:sp>
    </p:spTree>
    <p:extLst>
      <p:ext uri="{BB962C8B-B14F-4D97-AF65-F5344CB8AC3E}">
        <p14:creationId xmlns:p14="http://schemas.microsoft.com/office/powerpoint/2010/main" val="946799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8DC5C-6700-4965-9B10-3FCA340171E2}"/>
              </a:ext>
            </a:extLst>
          </p:cNvPr>
          <p:cNvSpPr>
            <a:spLocks noGrp="1"/>
          </p:cNvSpPr>
          <p:nvPr>
            <p:ph type="title"/>
          </p:nvPr>
        </p:nvSpPr>
        <p:spPr>
          <a:xfrm>
            <a:off x="839788" y="365125"/>
            <a:ext cx="10515600" cy="1325563"/>
          </a:xfrm>
        </p:spPr>
        <p:txBody>
          <a:bodyPr anchor="ctr">
            <a:normAutofit/>
          </a:bodyPr>
          <a:lstStyle/>
          <a:p>
            <a:r>
              <a:rPr lang="en-US" dirty="0"/>
              <a:t>Migration Plan from Neutron</a:t>
            </a:r>
          </a:p>
        </p:txBody>
      </p:sp>
      <p:sp>
        <p:nvSpPr>
          <p:cNvPr id="14" name="Text Placeholder 2">
            <a:extLst>
              <a:ext uri="{FF2B5EF4-FFF2-40B4-BE49-F238E27FC236}">
                <a16:creationId xmlns:a16="http://schemas.microsoft.com/office/drawing/2014/main" id="{F6289120-DD34-4EA8-98CC-04BEEFD41424}"/>
              </a:ext>
            </a:extLst>
          </p:cNvPr>
          <p:cNvSpPr>
            <a:spLocks noGrp="1"/>
          </p:cNvSpPr>
          <p:nvPr>
            <p:ph type="body" idx="1"/>
          </p:nvPr>
        </p:nvSpPr>
        <p:spPr>
          <a:xfrm>
            <a:off x="839788" y="1681163"/>
            <a:ext cx="5157787" cy="823912"/>
          </a:xfrm>
        </p:spPr>
        <p:txBody>
          <a:bodyPr>
            <a:normAutofit fontScale="92500"/>
          </a:bodyPr>
          <a:lstStyle/>
          <a:p>
            <a:r>
              <a:rPr lang="en-US" dirty="0"/>
              <a:t>Step 1: Active Neutron and passive </a:t>
            </a:r>
            <a:r>
              <a:rPr lang="en-US" dirty="0" err="1"/>
              <a:t>Alcor</a:t>
            </a:r>
            <a:r>
              <a:rPr lang="en-US" dirty="0"/>
              <a:t> with request caching</a:t>
            </a:r>
          </a:p>
        </p:txBody>
      </p:sp>
      <p:pic>
        <p:nvPicPr>
          <p:cNvPr id="9" name="Content Placeholder 8" descr="A close up of a map&#10;&#10;Description automatically generated">
            <a:extLst>
              <a:ext uri="{FF2B5EF4-FFF2-40B4-BE49-F238E27FC236}">
                <a16:creationId xmlns:a16="http://schemas.microsoft.com/office/drawing/2014/main" id="{5468EE9D-4D1F-4991-AEF2-59A469C54CD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99050" y="2505075"/>
            <a:ext cx="4439263" cy="3684588"/>
          </a:xfrm>
          <a:noFill/>
        </p:spPr>
      </p:pic>
      <p:sp>
        <p:nvSpPr>
          <p:cNvPr id="16" name="Text Placeholder 4">
            <a:extLst>
              <a:ext uri="{FF2B5EF4-FFF2-40B4-BE49-F238E27FC236}">
                <a16:creationId xmlns:a16="http://schemas.microsoft.com/office/drawing/2014/main" id="{12396306-73CF-4802-8532-60BBF747BEA2}"/>
              </a:ext>
            </a:extLst>
          </p:cNvPr>
          <p:cNvSpPr>
            <a:spLocks noGrp="1"/>
          </p:cNvSpPr>
          <p:nvPr>
            <p:ph type="body" sz="quarter" idx="3"/>
          </p:nvPr>
        </p:nvSpPr>
        <p:spPr>
          <a:xfrm>
            <a:off x="6172200" y="1681163"/>
            <a:ext cx="5183188" cy="823912"/>
          </a:xfrm>
        </p:spPr>
        <p:txBody>
          <a:bodyPr>
            <a:normAutofit fontScale="92500"/>
          </a:bodyPr>
          <a:lstStyle/>
          <a:p>
            <a:r>
              <a:rPr lang="en-US" dirty="0"/>
              <a:t>Step 2: Proactive request processing by </a:t>
            </a:r>
            <a:r>
              <a:rPr lang="en-US" dirty="0" err="1"/>
              <a:t>Alcor</a:t>
            </a:r>
            <a:endParaRPr lang="en-US" dirty="0"/>
          </a:p>
        </p:txBody>
      </p:sp>
      <p:pic>
        <p:nvPicPr>
          <p:cNvPr id="11" name="Content Placeholder 10" descr="A screenshot of a cell phone&#10;&#10;Description automatically generated">
            <a:extLst>
              <a:ext uri="{FF2B5EF4-FFF2-40B4-BE49-F238E27FC236}">
                <a16:creationId xmlns:a16="http://schemas.microsoft.com/office/drawing/2014/main" id="{279BBDA3-DB2D-49E1-8E80-675F33A4B5F0}"/>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42547" y="2505075"/>
            <a:ext cx="4442493" cy="3684588"/>
          </a:xfrm>
        </p:spPr>
      </p:pic>
      <p:sp>
        <p:nvSpPr>
          <p:cNvPr id="4" name="Footer Placeholder 3">
            <a:extLst>
              <a:ext uri="{FF2B5EF4-FFF2-40B4-BE49-F238E27FC236}">
                <a16:creationId xmlns:a16="http://schemas.microsoft.com/office/drawing/2014/main" id="{A0FA475A-E75D-432A-B553-E68E8DB1EDDA}"/>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5" name="Slide Number Placeholder 4">
            <a:extLst>
              <a:ext uri="{FF2B5EF4-FFF2-40B4-BE49-F238E27FC236}">
                <a16:creationId xmlns:a16="http://schemas.microsoft.com/office/drawing/2014/main" id="{4102F7DF-EC12-4703-BAB3-D470620E5FD7}"/>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13</a:t>
            </a:fld>
            <a:endParaRPr lang="en-US"/>
          </a:p>
        </p:txBody>
      </p:sp>
    </p:spTree>
    <p:extLst>
      <p:ext uri="{BB962C8B-B14F-4D97-AF65-F5344CB8AC3E}">
        <p14:creationId xmlns:p14="http://schemas.microsoft.com/office/powerpoint/2010/main" val="3857340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8DC5C-6700-4965-9B10-3FCA340171E2}"/>
              </a:ext>
            </a:extLst>
          </p:cNvPr>
          <p:cNvSpPr>
            <a:spLocks noGrp="1"/>
          </p:cNvSpPr>
          <p:nvPr>
            <p:ph type="title"/>
          </p:nvPr>
        </p:nvSpPr>
        <p:spPr>
          <a:xfrm>
            <a:off x="839788" y="365125"/>
            <a:ext cx="10515600" cy="1325563"/>
          </a:xfrm>
        </p:spPr>
        <p:txBody>
          <a:bodyPr anchor="ctr">
            <a:normAutofit/>
          </a:bodyPr>
          <a:lstStyle/>
          <a:p>
            <a:r>
              <a:rPr lang="en-US" dirty="0"/>
              <a:t>Migration Plan from Neutron (cont’d)</a:t>
            </a:r>
          </a:p>
        </p:txBody>
      </p:sp>
      <p:sp>
        <p:nvSpPr>
          <p:cNvPr id="14" name="Text Placeholder 2">
            <a:extLst>
              <a:ext uri="{FF2B5EF4-FFF2-40B4-BE49-F238E27FC236}">
                <a16:creationId xmlns:a16="http://schemas.microsoft.com/office/drawing/2014/main" id="{F6289120-DD34-4EA8-98CC-04BEEFD41424}"/>
              </a:ext>
            </a:extLst>
          </p:cNvPr>
          <p:cNvSpPr>
            <a:spLocks noGrp="1"/>
          </p:cNvSpPr>
          <p:nvPr>
            <p:ph type="body" idx="1"/>
          </p:nvPr>
        </p:nvSpPr>
        <p:spPr>
          <a:xfrm>
            <a:off x="839788" y="1681163"/>
            <a:ext cx="5157787" cy="823912"/>
          </a:xfrm>
        </p:spPr>
        <p:txBody>
          <a:bodyPr>
            <a:normAutofit/>
          </a:bodyPr>
          <a:lstStyle/>
          <a:p>
            <a:r>
              <a:rPr lang="en-US" dirty="0"/>
              <a:t>Step 3: </a:t>
            </a:r>
            <a:r>
              <a:rPr lang="en-US" dirty="0" err="1"/>
              <a:t>Seamelss</a:t>
            </a:r>
            <a:r>
              <a:rPr lang="en-US" dirty="0"/>
              <a:t> Transition to Active </a:t>
            </a:r>
            <a:r>
              <a:rPr lang="en-US" dirty="0" err="1"/>
              <a:t>Alcor</a:t>
            </a:r>
            <a:endParaRPr lang="en-US" dirty="0"/>
          </a:p>
        </p:txBody>
      </p:sp>
      <p:sp>
        <p:nvSpPr>
          <p:cNvPr id="4" name="Footer Placeholder 3">
            <a:extLst>
              <a:ext uri="{FF2B5EF4-FFF2-40B4-BE49-F238E27FC236}">
                <a16:creationId xmlns:a16="http://schemas.microsoft.com/office/drawing/2014/main" id="{A0FA475A-E75D-432A-B553-E68E8DB1EDDA}"/>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5" name="Slide Number Placeholder 4">
            <a:extLst>
              <a:ext uri="{FF2B5EF4-FFF2-40B4-BE49-F238E27FC236}">
                <a16:creationId xmlns:a16="http://schemas.microsoft.com/office/drawing/2014/main" id="{4102F7DF-EC12-4703-BAB3-D470620E5FD7}"/>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14</a:t>
            </a:fld>
            <a:endParaRPr lang="en-US"/>
          </a:p>
        </p:txBody>
      </p:sp>
      <p:sp>
        <p:nvSpPr>
          <p:cNvPr id="8" name="Content Placeholder 7">
            <a:extLst>
              <a:ext uri="{FF2B5EF4-FFF2-40B4-BE49-F238E27FC236}">
                <a16:creationId xmlns:a16="http://schemas.microsoft.com/office/drawing/2014/main" id="{33CE9944-20D9-4463-9650-7BAF5CAA9AF6}"/>
              </a:ext>
            </a:extLst>
          </p:cNvPr>
          <p:cNvSpPr>
            <a:spLocks noGrp="1"/>
          </p:cNvSpPr>
          <p:nvPr>
            <p:ph sz="quarter" idx="4"/>
          </p:nvPr>
        </p:nvSpPr>
        <p:spPr>
          <a:xfrm>
            <a:off x="6172200" y="2505075"/>
            <a:ext cx="5157787" cy="3684588"/>
          </a:xfrm>
        </p:spPr>
        <p:txBody>
          <a:bodyPr>
            <a:normAutofit/>
          </a:bodyPr>
          <a:lstStyle/>
          <a:p>
            <a:pPr marL="0" indent="0">
              <a:buNone/>
            </a:pPr>
            <a:r>
              <a:rPr lang="en-US" sz="1600" dirty="0"/>
              <a:t>Link: </a:t>
            </a:r>
            <a:r>
              <a:rPr lang="en-US" sz="1600" dirty="0">
                <a:hlinkClick r:id="rId2"/>
              </a:rPr>
              <a:t>https://github.com/futurewei-cloud/alcor/blob/master/docs/modules/ROOT/pages/deploy_related/deployment.adoc</a:t>
            </a:r>
            <a:endParaRPr lang="en-US" sz="1600" dirty="0"/>
          </a:p>
        </p:txBody>
      </p:sp>
      <p:pic>
        <p:nvPicPr>
          <p:cNvPr id="15" name="Content Placeholder 14" descr="A screenshot of a cell phone&#10;&#10;Description automatically generated">
            <a:extLst>
              <a:ext uri="{FF2B5EF4-FFF2-40B4-BE49-F238E27FC236}">
                <a16:creationId xmlns:a16="http://schemas.microsoft.com/office/drawing/2014/main" id="{A67FCFDE-6744-474F-AC1C-ED247ADB2D4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663977" y="2505075"/>
            <a:ext cx="3509409" cy="3684588"/>
          </a:xfrm>
        </p:spPr>
      </p:pic>
    </p:spTree>
    <p:extLst>
      <p:ext uri="{BB962C8B-B14F-4D97-AF65-F5344CB8AC3E}">
        <p14:creationId xmlns:p14="http://schemas.microsoft.com/office/powerpoint/2010/main" val="264645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A1FEF-3C04-4536-A534-0966EA97F2BD}"/>
              </a:ext>
            </a:extLst>
          </p:cNvPr>
          <p:cNvSpPr>
            <a:spLocks noGrp="1"/>
          </p:cNvSpPr>
          <p:nvPr>
            <p:ph type="title"/>
          </p:nvPr>
        </p:nvSpPr>
        <p:spPr>
          <a:xfrm>
            <a:off x="838200" y="365125"/>
            <a:ext cx="10515600" cy="1134161"/>
          </a:xfrm>
        </p:spPr>
        <p:txBody>
          <a:bodyPr anchor="b">
            <a:normAutofit/>
          </a:bodyPr>
          <a:lstStyle/>
          <a:p>
            <a:r>
              <a:rPr lang="en-US" dirty="0"/>
              <a:t>Planning for Second Half of 2020</a:t>
            </a:r>
          </a:p>
        </p:txBody>
      </p:sp>
      <p:sp>
        <p:nvSpPr>
          <p:cNvPr id="13" name="Content Placeholder 2">
            <a:extLst>
              <a:ext uri="{FF2B5EF4-FFF2-40B4-BE49-F238E27FC236}">
                <a16:creationId xmlns:a16="http://schemas.microsoft.com/office/drawing/2014/main" id="{55D18443-CC7F-4073-A4A6-8FC89F51DE3B}"/>
              </a:ext>
            </a:extLst>
          </p:cNvPr>
          <p:cNvSpPr>
            <a:spLocks noGrp="1"/>
          </p:cNvSpPr>
          <p:nvPr>
            <p:ph idx="1"/>
          </p:nvPr>
        </p:nvSpPr>
        <p:spPr>
          <a:xfrm>
            <a:off x="838200" y="1825625"/>
            <a:ext cx="10515600" cy="4351338"/>
          </a:xfrm>
        </p:spPr>
        <p:txBody>
          <a:bodyPr>
            <a:normAutofit fontScale="62500" lnSpcReduction="20000"/>
          </a:bodyPr>
          <a:lstStyle/>
          <a:p>
            <a:pPr>
              <a:lnSpc>
                <a:spcPct val="120000"/>
              </a:lnSpc>
            </a:pPr>
            <a:r>
              <a:rPr lang="en-US" sz="3200" dirty="0"/>
              <a:t>Focus 1: Conduct 1M node scalability testing and verify </a:t>
            </a:r>
            <a:r>
              <a:rPr lang="en-US" sz="3200" dirty="0" err="1"/>
              <a:t>Alcor</a:t>
            </a:r>
            <a:r>
              <a:rPr lang="en-US" sz="3200" dirty="0"/>
              <a:t> scalability</a:t>
            </a:r>
          </a:p>
          <a:p>
            <a:pPr lvl="1">
              <a:lnSpc>
                <a:spcPct val="120000"/>
              </a:lnSpc>
              <a:spcBef>
                <a:spcPts val="1000"/>
              </a:spcBef>
            </a:pPr>
            <a:r>
              <a:rPr lang="en-US" sz="2600" dirty="0"/>
              <a:t>Collaborating with </a:t>
            </a:r>
            <a:r>
              <a:rPr lang="zh-CN" altLang="en-US" sz="2600" dirty="0"/>
              <a:t>创新部</a:t>
            </a:r>
            <a:endParaRPr lang="en-US" sz="2600" dirty="0"/>
          </a:p>
          <a:p>
            <a:pPr>
              <a:lnSpc>
                <a:spcPct val="120000"/>
              </a:lnSpc>
            </a:pPr>
            <a:endParaRPr lang="en-US" dirty="0"/>
          </a:p>
          <a:p>
            <a:pPr>
              <a:lnSpc>
                <a:spcPct val="120000"/>
              </a:lnSpc>
            </a:pPr>
            <a:r>
              <a:rPr lang="en-US" sz="3200" dirty="0"/>
              <a:t>Focus 2: Feature enrichment, and enable E2E for L3 Routing, Security Group, NACL, and EIP</a:t>
            </a:r>
          </a:p>
          <a:p>
            <a:pPr lvl="1">
              <a:lnSpc>
                <a:spcPct val="120000"/>
              </a:lnSpc>
              <a:spcBef>
                <a:spcPts val="1000"/>
              </a:spcBef>
            </a:pPr>
            <a:r>
              <a:rPr lang="en-US" sz="2600" dirty="0"/>
              <a:t>Collaborating with </a:t>
            </a:r>
            <a:r>
              <a:rPr lang="zh-CN" altLang="en-US" sz="2600" dirty="0"/>
              <a:t>创新部</a:t>
            </a:r>
            <a:r>
              <a:rPr lang="en-US" altLang="zh-CN" sz="2600" dirty="0"/>
              <a:t>, </a:t>
            </a:r>
            <a:r>
              <a:rPr lang="zh-CN" altLang="en-US" sz="2600" dirty="0"/>
              <a:t>架构部</a:t>
            </a:r>
            <a:endParaRPr lang="en-US" altLang="zh-CN" sz="2600" dirty="0"/>
          </a:p>
          <a:p>
            <a:pPr>
              <a:lnSpc>
                <a:spcPct val="120000"/>
              </a:lnSpc>
            </a:pPr>
            <a:endParaRPr lang="en-US" dirty="0"/>
          </a:p>
          <a:p>
            <a:pPr>
              <a:lnSpc>
                <a:spcPct val="120000"/>
              </a:lnSpc>
            </a:pPr>
            <a:r>
              <a:rPr lang="en-US" sz="3200" dirty="0"/>
              <a:t>Focus 3: </a:t>
            </a:r>
            <a:r>
              <a:rPr lang="en-US" sz="3200" dirty="0" err="1"/>
              <a:t>Alcor</a:t>
            </a:r>
            <a:r>
              <a:rPr lang="en-US" sz="3200" dirty="0"/>
              <a:t> large-scale network resource distribution and programming</a:t>
            </a:r>
          </a:p>
          <a:p>
            <a:pPr lvl="1">
              <a:lnSpc>
                <a:spcPct val="120000"/>
              </a:lnSpc>
              <a:spcBef>
                <a:spcPts val="1000"/>
              </a:spcBef>
            </a:pPr>
            <a:r>
              <a:rPr lang="en-US" altLang="zh-CN" sz="2600" dirty="0"/>
              <a:t>Target: Support large VPC scaled to 100,000 ports</a:t>
            </a:r>
          </a:p>
          <a:p>
            <a:pPr lvl="1">
              <a:lnSpc>
                <a:spcPct val="120000"/>
              </a:lnSpc>
              <a:spcBef>
                <a:spcPts val="1000"/>
              </a:spcBef>
            </a:pPr>
            <a:r>
              <a:rPr lang="en-US" sz="2600" dirty="0"/>
              <a:t>Collaborating with </a:t>
            </a:r>
            <a:r>
              <a:rPr lang="zh-CN" altLang="en-US" sz="2600" dirty="0"/>
              <a:t>创新部</a:t>
            </a:r>
            <a:r>
              <a:rPr lang="en-US" altLang="zh-CN" sz="2600" dirty="0"/>
              <a:t>, </a:t>
            </a:r>
            <a:r>
              <a:rPr lang="zh-CN" altLang="en-US" sz="2600" dirty="0"/>
              <a:t>中科大</a:t>
            </a:r>
            <a:endParaRPr lang="en-US" sz="2600" dirty="0"/>
          </a:p>
          <a:p>
            <a:endParaRPr lang="en-US" dirty="0"/>
          </a:p>
          <a:p>
            <a:pPr marL="0" indent="0">
              <a:buNone/>
            </a:pPr>
            <a:r>
              <a:rPr lang="en-US" dirty="0"/>
              <a:t> </a:t>
            </a:r>
          </a:p>
        </p:txBody>
      </p:sp>
      <p:sp>
        <p:nvSpPr>
          <p:cNvPr id="7" name="Footer Placeholder 6">
            <a:extLst>
              <a:ext uri="{FF2B5EF4-FFF2-40B4-BE49-F238E27FC236}">
                <a16:creationId xmlns:a16="http://schemas.microsoft.com/office/drawing/2014/main" id="{EF314FD8-0732-4A7B-B79B-3EEC81F9DD4F}"/>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8" name="Slide Number Placeholder 7">
            <a:extLst>
              <a:ext uri="{FF2B5EF4-FFF2-40B4-BE49-F238E27FC236}">
                <a16:creationId xmlns:a16="http://schemas.microsoft.com/office/drawing/2014/main" id="{C02E1EF5-E48A-4606-80D8-D2DDD35D2F20}"/>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15</a:t>
            </a:fld>
            <a:endParaRPr lang="en-US"/>
          </a:p>
        </p:txBody>
      </p:sp>
    </p:spTree>
    <p:extLst>
      <p:ext uri="{BB962C8B-B14F-4D97-AF65-F5344CB8AC3E}">
        <p14:creationId xmlns:p14="http://schemas.microsoft.com/office/powerpoint/2010/main" val="2902199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56B453-9B55-43E2-95CB-8A98926489D9}"/>
              </a:ext>
            </a:extLst>
          </p:cNvPr>
          <p:cNvSpPr/>
          <p:nvPr/>
        </p:nvSpPr>
        <p:spPr>
          <a:xfrm>
            <a:off x="1094306" y="2704166"/>
            <a:ext cx="5542900" cy="2031325"/>
          </a:xfrm>
          <a:prstGeom prst="rect">
            <a:avLst/>
          </a:prstGeom>
        </p:spPr>
        <p:txBody>
          <a:bodyPr wrap="square">
            <a:spAutoFit/>
          </a:bodyPr>
          <a:lstStyle/>
          <a:p>
            <a:r>
              <a:rPr lang="en-US" dirty="0"/>
              <a:t>Design docs are available </a:t>
            </a:r>
            <a:r>
              <a:rPr lang="en-US" dirty="0">
                <a:hlinkClick r:id="rId2"/>
              </a:rPr>
              <a:t>here</a:t>
            </a:r>
            <a:endParaRPr lang="en-US" dirty="0"/>
          </a:p>
          <a:p>
            <a:endParaRPr lang="en-US" dirty="0">
              <a:hlinkClick r:id="rId2"/>
            </a:endParaRPr>
          </a:p>
          <a:p>
            <a:r>
              <a:rPr lang="en-US" dirty="0"/>
              <a:t>Questions later?</a:t>
            </a:r>
          </a:p>
          <a:p>
            <a:endParaRPr lang="en-US" dirty="0"/>
          </a:p>
          <a:p>
            <a:r>
              <a:rPr lang="en-US" dirty="0"/>
              <a:t>Feel free to send email to </a:t>
            </a:r>
            <a:r>
              <a:rPr lang="en-US" dirty="0">
                <a:hlinkClick r:id="rId3"/>
              </a:rPr>
              <a:t>lxie@futurewei.com</a:t>
            </a:r>
            <a:r>
              <a:rPr lang="en-US" dirty="0"/>
              <a:t> or raise questions on </a:t>
            </a:r>
            <a:r>
              <a:rPr lang="en-US" dirty="0">
                <a:hlinkClick r:id="rId4"/>
              </a:rPr>
              <a:t>Alcor Slack Channel </a:t>
            </a:r>
            <a:endParaRPr lang="en-US" dirty="0"/>
          </a:p>
          <a:p>
            <a:endParaRPr lang="en-US" dirty="0">
              <a:hlinkClick r:id="rId2"/>
            </a:endParaRPr>
          </a:p>
        </p:txBody>
      </p:sp>
    </p:spTree>
    <p:extLst>
      <p:ext uri="{BB962C8B-B14F-4D97-AF65-F5344CB8AC3E}">
        <p14:creationId xmlns:p14="http://schemas.microsoft.com/office/powerpoint/2010/main" val="3986861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BBDA-E0C1-475E-A844-C39FA8A75DC0}"/>
              </a:ext>
            </a:extLst>
          </p:cNvPr>
          <p:cNvSpPr>
            <a:spLocks noGrp="1"/>
          </p:cNvSpPr>
          <p:nvPr>
            <p:ph type="title"/>
          </p:nvPr>
        </p:nvSpPr>
        <p:spPr/>
        <p:txBody>
          <a:bodyPr/>
          <a:lstStyle/>
          <a:p>
            <a:r>
              <a:rPr lang="en-US" dirty="0" err="1"/>
              <a:t>Alcor</a:t>
            </a:r>
            <a:r>
              <a:rPr lang="en-US" dirty="0"/>
              <a:t> Project</a:t>
            </a:r>
          </a:p>
        </p:txBody>
      </p:sp>
      <p:sp>
        <p:nvSpPr>
          <p:cNvPr id="3" name="Content Placeholder 2">
            <a:extLst>
              <a:ext uri="{FF2B5EF4-FFF2-40B4-BE49-F238E27FC236}">
                <a16:creationId xmlns:a16="http://schemas.microsoft.com/office/drawing/2014/main" id="{9FD979C0-F458-41C0-A368-632AFBDE498C}"/>
              </a:ext>
            </a:extLst>
          </p:cNvPr>
          <p:cNvSpPr>
            <a:spLocks noGrp="1"/>
          </p:cNvSpPr>
          <p:nvPr>
            <p:ph idx="1"/>
          </p:nvPr>
        </p:nvSpPr>
        <p:spPr/>
        <p:txBody>
          <a:bodyPr/>
          <a:lstStyle/>
          <a:p>
            <a:r>
              <a:rPr lang="en-US" dirty="0"/>
              <a:t>Cloud-Native Architecture</a:t>
            </a:r>
          </a:p>
          <a:p>
            <a:pPr lvl="1"/>
            <a:r>
              <a:rPr lang="en-US" dirty="0" err="1"/>
              <a:t>Alcor</a:t>
            </a:r>
            <a:r>
              <a:rPr lang="en-US" dirty="0"/>
              <a:t> Controller Innovation</a:t>
            </a:r>
          </a:p>
          <a:p>
            <a:pPr lvl="1"/>
            <a:r>
              <a:rPr lang="en-US" dirty="0" err="1"/>
              <a:t>Alcor</a:t>
            </a:r>
            <a:r>
              <a:rPr lang="en-US" dirty="0"/>
              <a:t> Agent Innovation</a:t>
            </a:r>
          </a:p>
          <a:p>
            <a:r>
              <a:rPr lang="en-US" dirty="0" err="1"/>
              <a:t>Alcor</a:t>
            </a:r>
            <a:r>
              <a:rPr lang="en-US" dirty="0"/>
              <a:t> Component Snapshot and Development Status</a:t>
            </a:r>
          </a:p>
          <a:p>
            <a:r>
              <a:rPr lang="en-US" dirty="0"/>
              <a:t>Performance Comparison with OpenStack Neutron</a:t>
            </a:r>
          </a:p>
          <a:p>
            <a:r>
              <a:rPr lang="en-US" dirty="0"/>
              <a:t>Migration Plan from Neutron</a:t>
            </a:r>
          </a:p>
          <a:p>
            <a:r>
              <a:rPr lang="en-US" dirty="0"/>
              <a:t>Planning for Second Half of 2020</a:t>
            </a:r>
          </a:p>
        </p:txBody>
      </p:sp>
      <p:sp>
        <p:nvSpPr>
          <p:cNvPr id="4" name="Footer Placeholder 3">
            <a:extLst>
              <a:ext uri="{FF2B5EF4-FFF2-40B4-BE49-F238E27FC236}">
                <a16:creationId xmlns:a16="http://schemas.microsoft.com/office/drawing/2014/main" id="{379A7FD0-7605-4D8B-B591-F037B7585488}"/>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B154020B-9C6D-43EA-AA24-9FF267498BB0}"/>
              </a:ext>
            </a:extLst>
          </p:cNvPr>
          <p:cNvSpPr>
            <a:spLocks noGrp="1"/>
          </p:cNvSpPr>
          <p:nvPr>
            <p:ph type="sldNum" sz="quarter" idx="12"/>
          </p:nvPr>
        </p:nvSpPr>
        <p:spPr/>
        <p:txBody>
          <a:bodyPr/>
          <a:lstStyle/>
          <a:p>
            <a:fld id="{3B917CB5-27BD-4ECA-9D86-80D4B900A204}" type="slidenum">
              <a:rPr lang="en-US" smtClean="0"/>
              <a:t>2</a:t>
            </a:fld>
            <a:endParaRPr lang="en-US"/>
          </a:p>
        </p:txBody>
      </p:sp>
    </p:spTree>
    <p:extLst>
      <p:ext uri="{BB962C8B-B14F-4D97-AF65-F5344CB8AC3E}">
        <p14:creationId xmlns:p14="http://schemas.microsoft.com/office/powerpoint/2010/main" val="2963793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CAF0DA87-C8AB-4DE8-9CFB-511BF5FCB2A8}"/>
              </a:ext>
            </a:extLst>
          </p:cNvPr>
          <p:cNvSpPr>
            <a:spLocks noGrp="1"/>
          </p:cNvSpPr>
          <p:nvPr>
            <p:ph type="title"/>
          </p:nvPr>
        </p:nvSpPr>
        <p:spPr>
          <a:xfrm>
            <a:off x="838200" y="365125"/>
            <a:ext cx="10515600" cy="1325563"/>
          </a:xfrm>
        </p:spPr>
        <p:txBody>
          <a:bodyPr anchor="ctr">
            <a:normAutofit/>
          </a:bodyPr>
          <a:lstStyle/>
          <a:p>
            <a:r>
              <a:rPr lang="en-US" dirty="0" err="1"/>
              <a:t>Alcor</a:t>
            </a:r>
            <a:r>
              <a:rPr lang="en-US" dirty="0"/>
              <a:t> Architecture</a:t>
            </a:r>
          </a:p>
        </p:txBody>
      </p:sp>
      <p:sp>
        <p:nvSpPr>
          <p:cNvPr id="18" name="Text Placeholder 3">
            <a:extLst>
              <a:ext uri="{FF2B5EF4-FFF2-40B4-BE49-F238E27FC236}">
                <a16:creationId xmlns:a16="http://schemas.microsoft.com/office/drawing/2014/main" id="{4BBC1BCE-AA3D-49ED-BAD9-B181C6E1645C}"/>
              </a:ext>
            </a:extLst>
          </p:cNvPr>
          <p:cNvSpPr>
            <a:spLocks noGrp="1"/>
          </p:cNvSpPr>
          <p:nvPr>
            <p:ph sz="half" idx="1"/>
          </p:nvPr>
        </p:nvSpPr>
        <p:spPr>
          <a:xfrm>
            <a:off x="838200" y="1825625"/>
            <a:ext cx="3900777" cy="4351338"/>
          </a:xfrm>
        </p:spPr>
        <p:txBody>
          <a:bodyPr>
            <a:normAutofit/>
          </a:bodyPr>
          <a:lstStyle/>
          <a:p>
            <a:pPr>
              <a:lnSpc>
                <a:spcPct val="100000"/>
              </a:lnSpc>
              <a:spcBef>
                <a:spcPts val="1800"/>
              </a:spcBef>
            </a:pPr>
            <a:r>
              <a:rPr lang="en-US" sz="1800" dirty="0"/>
              <a:t>Cloud-native architecture designed from the ground up</a:t>
            </a:r>
          </a:p>
          <a:p>
            <a:pPr>
              <a:lnSpc>
                <a:spcPct val="100000"/>
              </a:lnSpc>
              <a:spcBef>
                <a:spcPts val="1800"/>
              </a:spcBef>
            </a:pPr>
            <a:r>
              <a:rPr lang="en-US" sz="1800" dirty="0"/>
              <a:t>Fast resource provisioning</a:t>
            </a:r>
          </a:p>
          <a:p>
            <a:pPr>
              <a:lnSpc>
                <a:spcPct val="100000"/>
              </a:lnSpc>
              <a:spcBef>
                <a:spcPts val="1800"/>
              </a:spcBef>
            </a:pPr>
            <a:r>
              <a:rPr lang="en-US" sz="1800" dirty="0"/>
              <a:t>Throughput-optimal design</a:t>
            </a:r>
          </a:p>
          <a:p>
            <a:pPr>
              <a:lnSpc>
                <a:spcPct val="100000"/>
              </a:lnSpc>
              <a:spcBef>
                <a:spcPts val="1800"/>
              </a:spcBef>
            </a:pPr>
            <a:r>
              <a:rPr lang="en-US" sz="1800" dirty="0"/>
              <a:t>Multiple control paths for high availability and high reliability</a:t>
            </a:r>
          </a:p>
          <a:p>
            <a:pPr>
              <a:lnSpc>
                <a:spcPct val="100000"/>
              </a:lnSpc>
              <a:spcBef>
                <a:spcPts val="1800"/>
              </a:spcBef>
            </a:pPr>
            <a:r>
              <a:rPr lang="en-US" sz="1800" dirty="0" err="1"/>
              <a:t>Alcor</a:t>
            </a:r>
            <a:r>
              <a:rPr lang="en-US" sz="1800" dirty="0"/>
              <a:t> performance goal</a:t>
            </a:r>
          </a:p>
          <a:p>
            <a:pPr lvl="1">
              <a:buFont typeface="Wingdings" panose="05000000000000000000" pitchFamily="2" charset="2"/>
              <a:buChar char="ü"/>
            </a:pPr>
            <a:r>
              <a:rPr lang="en-US" sz="1600" dirty="0"/>
              <a:t>10x Latency</a:t>
            </a:r>
          </a:p>
          <a:p>
            <a:pPr lvl="1">
              <a:buFont typeface="Wingdings" panose="05000000000000000000" pitchFamily="2" charset="2"/>
              <a:buChar char="ü"/>
            </a:pPr>
            <a:r>
              <a:rPr lang="en-US" sz="1600" dirty="0"/>
              <a:t>100x Throughput</a:t>
            </a:r>
          </a:p>
          <a:p>
            <a:pPr lvl="1">
              <a:buFont typeface="Wingdings" panose="05000000000000000000" pitchFamily="2" charset="2"/>
              <a:buChar char="ü"/>
            </a:pPr>
            <a:r>
              <a:rPr lang="en-US" sz="1600" dirty="0"/>
              <a:t>1000x Scalability</a:t>
            </a:r>
          </a:p>
        </p:txBody>
      </p:sp>
      <p:sp>
        <p:nvSpPr>
          <p:cNvPr id="4" name="Footer Placeholder 3">
            <a:extLst>
              <a:ext uri="{FF2B5EF4-FFF2-40B4-BE49-F238E27FC236}">
                <a16:creationId xmlns:a16="http://schemas.microsoft.com/office/drawing/2014/main" id="{C7362137-9B81-49AA-A466-4858A579B817}"/>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5" name="Slide Number Placeholder 4">
            <a:extLst>
              <a:ext uri="{FF2B5EF4-FFF2-40B4-BE49-F238E27FC236}">
                <a16:creationId xmlns:a16="http://schemas.microsoft.com/office/drawing/2014/main" id="{EDB40534-B64E-418D-A233-AC288123EA7A}"/>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3</a:t>
            </a:fld>
            <a:endParaRPr lang="en-US"/>
          </a:p>
        </p:txBody>
      </p:sp>
      <p:pic>
        <p:nvPicPr>
          <p:cNvPr id="25" name="Content Placeholder 24" descr="A picture containing text, map&#10;&#10;Description automatically generated">
            <a:extLst>
              <a:ext uri="{FF2B5EF4-FFF2-40B4-BE49-F238E27FC236}">
                <a16:creationId xmlns:a16="http://schemas.microsoft.com/office/drawing/2014/main" id="{B1E28E25-A82A-4F7C-B7F6-714B34ED47F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418810" y="230115"/>
            <a:ext cx="7773190" cy="6470227"/>
          </a:xfrm>
        </p:spPr>
      </p:pic>
    </p:spTree>
    <p:extLst>
      <p:ext uri="{BB962C8B-B14F-4D97-AF65-F5344CB8AC3E}">
        <p14:creationId xmlns:p14="http://schemas.microsoft.com/office/powerpoint/2010/main" val="3417845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CED8FB9-4C84-4397-80FB-9FFDFAD8585E}"/>
              </a:ext>
            </a:extLst>
          </p:cNvPr>
          <p:cNvSpPr>
            <a:spLocks noGrp="1"/>
          </p:cNvSpPr>
          <p:nvPr>
            <p:ph type="title"/>
          </p:nvPr>
        </p:nvSpPr>
        <p:spPr>
          <a:xfrm>
            <a:off x="838200" y="365125"/>
            <a:ext cx="10515600" cy="1325563"/>
          </a:xfrm>
        </p:spPr>
        <p:txBody>
          <a:bodyPr anchor="ctr">
            <a:normAutofit/>
          </a:bodyPr>
          <a:lstStyle/>
          <a:p>
            <a:r>
              <a:rPr lang="en-US" dirty="0" err="1"/>
              <a:t>Alcor</a:t>
            </a:r>
            <a:r>
              <a:rPr lang="en-US" dirty="0"/>
              <a:t> Controller Innovation</a:t>
            </a:r>
          </a:p>
        </p:txBody>
      </p:sp>
      <p:sp>
        <p:nvSpPr>
          <p:cNvPr id="18" name="Content Placeholder 2">
            <a:extLst>
              <a:ext uri="{FF2B5EF4-FFF2-40B4-BE49-F238E27FC236}">
                <a16:creationId xmlns:a16="http://schemas.microsoft.com/office/drawing/2014/main" id="{5160BC33-2940-47BC-B7FF-6A9888148E57}"/>
              </a:ext>
            </a:extLst>
          </p:cNvPr>
          <p:cNvSpPr>
            <a:spLocks noGrp="1"/>
          </p:cNvSpPr>
          <p:nvPr>
            <p:ph sz="half" idx="1"/>
          </p:nvPr>
        </p:nvSpPr>
        <p:spPr>
          <a:xfrm>
            <a:off x="707336" y="1525657"/>
            <a:ext cx="6063200" cy="4651306"/>
          </a:xfrm>
        </p:spPr>
        <p:txBody>
          <a:bodyPr>
            <a:normAutofit/>
          </a:bodyPr>
          <a:lstStyle/>
          <a:p>
            <a:r>
              <a:rPr lang="en-US" sz="2000" dirty="0"/>
              <a:t>Hyper-scale to support million of servers</a:t>
            </a:r>
          </a:p>
          <a:p>
            <a:pPr lvl="1">
              <a:buFont typeface="Wingdings" panose="05000000000000000000" pitchFamily="2" charset="2"/>
              <a:buChar char="ü"/>
            </a:pPr>
            <a:r>
              <a:rPr lang="en-US" sz="1600" dirty="0"/>
              <a:t>18 microservices, each managing its own resource and scaling independently with its own DB (Ignite)</a:t>
            </a:r>
          </a:p>
          <a:p>
            <a:pPr lvl="1">
              <a:buFont typeface="Wingdings" panose="05000000000000000000" pitchFamily="2" charset="2"/>
              <a:buChar char="ü"/>
            </a:pPr>
            <a:r>
              <a:rPr lang="en-US" sz="1600" dirty="0"/>
              <a:t>Horizontal scale-out for </a:t>
            </a:r>
            <a:r>
              <a:rPr lang="en-US" sz="1600" b="1" dirty="0"/>
              <a:t>1000x</a:t>
            </a:r>
            <a:r>
              <a:rPr lang="en-US" sz="1600" dirty="0"/>
              <a:t> scalability</a:t>
            </a:r>
          </a:p>
          <a:p>
            <a:pPr lvl="1">
              <a:buFont typeface="Wingdings" panose="05000000000000000000" pitchFamily="2" charset="2"/>
              <a:buChar char="ü"/>
            </a:pPr>
            <a:r>
              <a:rPr lang="en-US" sz="1600" dirty="0"/>
              <a:t>Decoupled resource management with in-memory DB</a:t>
            </a:r>
          </a:p>
          <a:p>
            <a:r>
              <a:rPr lang="en-US" sz="2000" dirty="0"/>
              <a:t>Ultra-Low Latency to enable new container/ serverless workload</a:t>
            </a:r>
          </a:p>
          <a:p>
            <a:pPr lvl="1">
              <a:buFont typeface="Wingdings" panose="05000000000000000000" pitchFamily="2" charset="2"/>
              <a:buChar char="ü"/>
            </a:pPr>
            <a:r>
              <a:rPr lang="en-US" sz="1600" dirty="0"/>
              <a:t>Top-down push model for </a:t>
            </a:r>
            <a:r>
              <a:rPr lang="en-US" sz="1600" b="1" dirty="0"/>
              <a:t>10x</a:t>
            </a:r>
            <a:r>
              <a:rPr lang="en-US" sz="1600" dirty="0"/>
              <a:t> latency gain (compared with bottom-up of Neutron)</a:t>
            </a:r>
          </a:p>
          <a:p>
            <a:pPr lvl="1">
              <a:buFont typeface="Wingdings" panose="05000000000000000000" pitchFamily="2" charset="2"/>
              <a:buChar char="ü"/>
            </a:pPr>
            <a:r>
              <a:rPr lang="en-US" sz="1600" dirty="0"/>
              <a:t>Direct </a:t>
            </a:r>
            <a:r>
              <a:rPr lang="en-US" sz="1600" dirty="0" err="1"/>
              <a:t>gRPC</a:t>
            </a:r>
            <a:r>
              <a:rPr lang="en-US" sz="1600" dirty="0"/>
              <a:t> channel from controller to host agent for ultra-low latency</a:t>
            </a:r>
          </a:p>
          <a:p>
            <a:r>
              <a:rPr lang="en-US" sz="2000" dirty="0"/>
              <a:t>High throughput</a:t>
            </a:r>
          </a:p>
          <a:p>
            <a:pPr lvl="1">
              <a:buFont typeface="Wingdings" panose="05000000000000000000" pitchFamily="2" charset="2"/>
              <a:buChar char="ü"/>
            </a:pPr>
            <a:r>
              <a:rPr lang="en-US" sz="1600" dirty="0"/>
              <a:t>Batch and parallel network port provisioning for </a:t>
            </a:r>
            <a:r>
              <a:rPr lang="en-US" sz="1600" b="1" dirty="0"/>
              <a:t>100x</a:t>
            </a:r>
            <a:r>
              <a:rPr lang="en-US" sz="1600" dirty="0"/>
              <a:t> throughput gain</a:t>
            </a:r>
          </a:p>
          <a:p>
            <a:pPr lvl="1">
              <a:buFont typeface="Wingdings" panose="05000000000000000000" pitchFamily="2" charset="2"/>
              <a:buChar char="ü"/>
            </a:pPr>
            <a:r>
              <a:rPr lang="en-US" sz="1600" dirty="0"/>
              <a:t>Extensive resource batching in messaging </a:t>
            </a:r>
          </a:p>
          <a:p>
            <a:pPr marL="742950" lvl="1" indent="-285750">
              <a:buFontTx/>
              <a:buChar char="-"/>
            </a:pPr>
            <a:endParaRPr lang="en-US" sz="1800" dirty="0"/>
          </a:p>
        </p:txBody>
      </p:sp>
      <p:pic>
        <p:nvPicPr>
          <p:cNvPr id="9" name="Content Placeholder 10" descr="A picture containing text, map&#10;&#10;Description automatically generated">
            <a:extLst>
              <a:ext uri="{FF2B5EF4-FFF2-40B4-BE49-F238E27FC236}">
                <a16:creationId xmlns:a16="http://schemas.microsoft.com/office/drawing/2014/main" id="{3E459358-5609-4515-8B0E-03C1D74EF8B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56930" y="1330793"/>
            <a:ext cx="5268702" cy="438619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437B993-2277-4A14-A718-93E6B90AE6B0}"/>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5" name="Slide Number Placeholder 4">
            <a:extLst>
              <a:ext uri="{FF2B5EF4-FFF2-40B4-BE49-F238E27FC236}">
                <a16:creationId xmlns:a16="http://schemas.microsoft.com/office/drawing/2014/main" id="{5B07ADBC-F8FF-4C75-91A0-AB664812BAAC}"/>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4</a:t>
            </a:fld>
            <a:endParaRPr lang="en-US"/>
          </a:p>
        </p:txBody>
      </p:sp>
    </p:spTree>
    <p:extLst>
      <p:ext uri="{BB962C8B-B14F-4D97-AF65-F5344CB8AC3E}">
        <p14:creationId xmlns:p14="http://schemas.microsoft.com/office/powerpoint/2010/main" val="3558911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BBDA-E0C1-475E-A844-C39FA8A75DC0}"/>
              </a:ext>
            </a:extLst>
          </p:cNvPr>
          <p:cNvSpPr>
            <a:spLocks noGrp="1"/>
          </p:cNvSpPr>
          <p:nvPr>
            <p:ph type="title"/>
          </p:nvPr>
        </p:nvSpPr>
        <p:spPr/>
        <p:txBody>
          <a:bodyPr/>
          <a:lstStyle/>
          <a:p>
            <a:r>
              <a:rPr lang="en-US" dirty="0" err="1"/>
              <a:t>Alcor</a:t>
            </a:r>
            <a:r>
              <a:rPr lang="en-US" dirty="0"/>
              <a:t> Agent Innovation</a:t>
            </a:r>
          </a:p>
        </p:txBody>
      </p:sp>
      <p:sp>
        <p:nvSpPr>
          <p:cNvPr id="3" name="Content Placeholder 2">
            <a:extLst>
              <a:ext uri="{FF2B5EF4-FFF2-40B4-BE49-F238E27FC236}">
                <a16:creationId xmlns:a16="http://schemas.microsoft.com/office/drawing/2014/main" id="{9FD979C0-F458-41C0-A368-632AFBDE498C}"/>
              </a:ext>
            </a:extLst>
          </p:cNvPr>
          <p:cNvSpPr>
            <a:spLocks noGrp="1"/>
          </p:cNvSpPr>
          <p:nvPr>
            <p:ph idx="1"/>
          </p:nvPr>
        </p:nvSpPr>
        <p:spPr>
          <a:xfrm>
            <a:off x="838201" y="1825625"/>
            <a:ext cx="5652051" cy="4351338"/>
          </a:xfrm>
        </p:spPr>
        <p:txBody>
          <a:bodyPr>
            <a:normAutofit lnSpcReduction="10000"/>
          </a:bodyPr>
          <a:lstStyle/>
          <a:p>
            <a:r>
              <a:rPr lang="en-US" sz="2200" dirty="0"/>
              <a:t>Built from the ground up with C++</a:t>
            </a:r>
          </a:p>
          <a:p>
            <a:pPr lvl="1">
              <a:buFont typeface="Wingdings" panose="05000000000000000000" pitchFamily="2" charset="2"/>
              <a:buChar char="ü"/>
            </a:pPr>
            <a:r>
              <a:rPr lang="en-US" sz="1700" dirty="0"/>
              <a:t>Promote high performance and multiple threading</a:t>
            </a:r>
          </a:p>
          <a:p>
            <a:r>
              <a:rPr lang="en-US" sz="2200" dirty="0" err="1"/>
              <a:t>Alcor</a:t>
            </a:r>
            <a:r>
              <a:rPr lang="en-US" sz="2200" dirty="0"/>
              <a:t> Distributed Router</a:t>
            </a:r>
          </a:p>
          <a:p>
            <a:pPr lvl="1">
              <a:buFont typeface="Wingdings" panose="05000000000000000000" pitchFamily="2" charset="2"/>
              <a:buChar char="ü"/>
            </a:pPr>
            <a:r>
              <a:rPr lang="en-US" sz="1700" dirty="0"/>
              <a:t>Enable host-to-host direct communication for L3 routing</a:t>
            </a:r>
          </a:p>
          <a:p>
            <a:pPr lvl="1">
              <a:buFont typeface="Wingdings" panose="05000000000000000000" pitchFamily="2" charset="2"/>
              <a:buChar char="ü"/>
            </a:pPr>
            <a:r>
              <a:rPr lang="en-US" sz="1700" dirty="0"/>
              <a:t>Use highly efficient OpenFlow rules</a:t>
            </a:r>
          </a:p>
          <a:p>
            <a:pPr lvl="1">
              <a:buFont typeface="Wingdings" panose="05000000000000000000" pitchFamily="2" charset="2"/>
              <a:buChar char="ü"/>
            </a:pPr>
            <a:r>
              <a:rPr lang="en-US" sz="1700" u="sng" dirty="0"/>
              <a:t>Eliminate namespace, Linux devices, and iptables required by Neutron DVR</a:t>
            </a:r>
          </a:p>
          <a:p>
            <a:r>
              <a:rPr lang="en-US" sz="2200" dirty="0"/>
              <a:t>On-host distributed DHCP</a:t>
            </a:r>
          </a:p>
          <a:p>
            <a:pPr lvl="1">
              <a:buFont typeface="Wingdings" panose="05000000000000000000" pitchFamily="2" charset="2"/>
              <a:buChar char="ü"/>
            </a:pPr>
            <a:r>
              <a:rPr lang="en-US" sz="1600" dirty="0"/>
              <a:t>Proactively plumb DHCP OVS rules to compute nodes</a:t>
            </a:r>
          </a:p>
          <a:p>
            <a:pPr lvl="1">
              <a:buFont typeface="Wingdings" panose="05000000000000000000" pitchFamily="2" charset="2"/>
              <a:buChar char="ü"/>
            </a:pPr>
            <a:r>
              <a:rPr lang="en-US" sz="1600" dirty="0"/>
              <a:t>Use local DHCP server to respond to DHCP request (compared with Neutron’s centralized DHCP server on network nodes)</a:t>
            </a:r>
          </a:p>
          <a:p>
            <a:pPr lvl="1">
              <a:buFont typeface="Wingdings" panose="05000000000000000000" pitchFamily="2" charset="2"/>
              <a:buChar char="ü"/>
            </a:pPr>
            <a:r>
              <a:rPr lang="en-US" sz="1600" dirty="0"/>
              <a:t>Eliminate namespace, Linux devices, and </a:t>
            </a:r>
            <a:r>
              <a:rPr lang="en-US" sz="1600" dirty="0" err="1"/>
              <a:t>Dnsmasq</a:t>
            </a:r>
            <a:r>
              <a:rPr lang="en-US" sz="1600" dirty="0"/>
              <a:t> process required by Neutron DHCP </a:t>
            </a:r>
          </a:p>
          <a:p>
            <a:endParaRPr lang="en-US" dirty="0"/>
          </a:p>
          <a:p>
            <a:endParaRPr lang="en-US" dirty="0"/>
          </a:p>
        </p:txBody>
      </p:sp>
      <p:sp>
        <p:nvSpPr>
          <p:cNvPr id="4" name="Footer Placeholder 3">
            <a:extLst>
              <a:ext uri="{FF2B5EF4-FFF2-40B4-BE49-F238E27FC236}">
                <a16:creationId xmlns:a16="http://schemas.microsoft.com/office/drawing/2014/main" id="{379A7FD0-7605-4D8B-B591-F037B7585488}"/>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B154020B-9C6D-43EA-AA24-9FF267498BB0}"/>
              </a:ext>
            </a:extLst>
          </p:cNvPr>
          <p:cNvSpPr>
            <a:spLocks noGrp="1"/>
          </p:cNvSpPr>
          <p:nvPr>
            <p:ph type="sldNum" sz="quarter" idx="12"/>
          </p:nvPr>
        </p:nvSpPr>
        <p:spPr/>
        <p:txBody>
          <a:bodyPr/>
          <a:lstStyle/>
          <a:p>
            <a:fld id="{3B917CB5-27BD-4ECA-9D86-80D4B900A204}" type="slidenum">
              <a:rPr lang="en-US" smtClean="0"/>
              <a:t>5</a:t>
            </a:fld>
            <a:endParaRPr lang="en-US"/>
          </a:p>
        </p:txBody>
      </p:sp>
      <p:pic>
        <p:nvPicPr>
          <p:cNvPr id="7" name="Picture 6" descr="A screenshot of a cell phone&#10;&#10;Description automatically generated">
            <a:extLst>
              <a:ext uri="{FF2B5EF4-FFF2-40B4-BE49-F238E27FC236}">
                <a16:creationId xmlns:a16="http://schemas.microsoft.com/office/drawing/2014/main" id="{51221729-859B-427B-BC87-EABF567FF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1534" y="1499155"/>
            <a:ext cx="5750466" cy="1695315"/>
          </a:xfrm>
          <a:prstGeom prst="rect">
            <a:avLst/>
          </a:prstGeom>
          <a:ln>
            <a:noFill/>
          </a:ln>
          <a:effectLst>
            <a:outerShdw blurRad="292100" dist="139700" dir="2700000" algn="tl" rotWithShape="0">
              <a:srgbClr val="333333">
                <a:alpha val="65000"/>
              </a:srgbClr>
            </a:outerShdw>
          </a:effectLst>
        </p:spPr>
      </p:pic>
      <p:pic>
        <p:nvPicPr>
          <p:cNvPr id="9" name="Picture 8" descr="A screenshot of text&#10;&#10;Description automatically generated">
            <a:extLst>
              <a:ext uri="{FF2B5EF4-FFF2-40B4-BE49-F238E27FC236}">
                <a16:creationId xmlns:a16="http://schemas.microsoft.com/office/drawing/2014/main" id="{EB9F51A7-53B6-4DE6-A18C-D769D591D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534" y="3429000"/>
            <a:ext cx="3025541" cy="2269156"/>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9ED8EC63-378E-4BA1-A039-DAFE2FF47499}"/>
              </a:ext>
            </a:extLst>
          </p:cNvPr>
          <p:cNvSpPr txBox="1"/>
          <p:nvPr/>
        </p:nvSpPr>
        <p:spPr>
          <a:xfrm>
            <a:off x="6407160" y="1323902"/>
            <a:ext cx="3614264" cy="338554"/>
          </a:xfrm>
          <a:prstGeom prst="rect">
            <a:avLst/>
          </a:prstGeom>
          <a:noFill/>
        </p:spPr>
        <p:txBody>
          <a:bodyPr wrap="square" rtlCol="0">
            <a:spAutoFit/>
          </a:bodyPr>
          <a:lstStyle/>
          <a:p>
            <a:r>
              <a:rPr lang="en-US" sz="1600" dirty="0"/>
              <a:t>Neutron DVR packet flow</a:t>
            </a:r>
          </a:p>
        </p:txBody>
      </p:sp>
      <p:sp>
        <p:nvSpPr>
          <p:cNvPr id="12" name="TextBox 11">
            <a:extLst>
              <a:ext uri="{FF2B5EF4-FFF2-40B4-BE49-F238E27FC236}">
                <a16:creationId xmlns:a16="http://schemas.microsoft.com/office/drawing/2014/main" id="{ACEE0F29-0508-4A15-B9BF-9B9182CD9FE5}"/>
              </a:ext>
            </a:extLst>
          </p:cNvPr>
          <p:cNvSpPr txBox="1"/>
          <p:nvPr/>
        </p:nvSpPr>
        <p:spPr>
          <a:xfrm>
            <a:off x="6490252" y="3246751"/>
            <a:ext cx="3614264" cy="338554"/>
          </a:xfrm>
          <a:prstGeom prst="rect">
            <a:avLst/>
          </a:prstGeom>
          <a:noFill/>
        </p:spPr>
        <p:txBody>
          <a:bodyPr wrap="square" rtlCol="0">
            <a:spAutoFit/>
          </a:bodyPr>
          <a:lstStyle/>
          <a:p>
            <a:r>
              <a:rPr lang="en-US" sz="1600" dirty="0" err="1"/>
              <a:t>Alcor</a:t>
            </a:r>
            <a:r>
              <a:rPr lang="en-US" sz="1600" dirty="0"/>
              <a:t> Distributed Router packet flow</a:t>
            </a:r>
          </a:p>
        </p:txBody>
      </p:sp>
    </p:spTree>
    <p:extLst>
      <p:ext uri="{BB962C8B-B14F-4D97-AF65-F5344CB8AC3E}">
        <p14:creationId xmlns:p14="http://schemas.microsoft.com/office/powerpoint/2010/main" val="4293210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D030B-79F4-43FB-ADDC-4F665F42613A}"/>
              </a:ext>
            </a:extLst>
          </p:cNvPr>
          <p:cNvSpPr>
            <a:spLocks noGrp="1"/>
          </p:cNvSpPr>
          <p:nvPr>
            <p:ph type="title"/>
          </p:nvPr>
        </p:nvSpPr>
        <p:spPr/>
        <p:txBody>
          <a:bodyPr/>
          <a:lstStyle/>
          <a:p>
            <a:r>
              <a:rPr lang="en-US" dirty="0" err="1"/>
              <a:t>Alcor</a:t>
            </a:r>
            <a:r>
              <a:rPr lang="en-US" dirty="0"/>
              <a:t> Component Snapshot</a:t>
            </a:r>
          </a:p>
        </p:txBody>
      </p:sp>
      <p:sp>
        <p:nvSpPr>
          <p:cNvPr id="4" name="Footer Placeholder 3">
            <a:extLst>
              <a:ext uri="{FF2B5EF4-FFF2-40B4-BE49-F238E27FC236}">
                <a16:creationId xmlns:a16="http://schemas.microsoft.com/office/drawing/2014/main" id="{20669B7A-2E43-46C6-BC49-7551AFFFCFA9}"/>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CB458EDA-87EC-4758-852A-027CBE393D92}"/>
              </a:ext>
            </a:extLst>
          </p:cNvPr>
          <p:cNvSpPr>
            <a:spLocks noGrp="1"/>
          </p:cNvSpPr>
          <p:nvPr>
            <p:ph type="sldNum" sz="quarter" idx="12"/>
          </p:nvPr>
        </p:nvSpPr>
        <p:spPr/>
        <p:txBody>
          <a:bodyPr/>
          <a:lstStyle/>
          <a:p>
            <a:fld id="{3B917CB5-27BD-4ECA-9D86-80D4B900A204}" type="slidenum">
              <a:rPr lang="en-US" smtClean="0"/>
              <a:t>6</a:t>
            </a:fld>
            <a:endParaRPr lang="en-US"/>
          </a:p>
        </p:txBody>
      </p:sp>
      <p:pic>
        <p:nvPicPr>
          <p:cNvPr id="6" name="Picture 5" descr="A screenshot of a video game&#10;&#10;Description automatically generated">
            <a:extLst>
              <a:ext uri="{FF2B5EF4-FFF2-40B4-BE49-F238E27FC236}">
                <a16:creationId xmlns:a16="http://schemas.microsoft.com/office/drawing/2014/main" id="{7EF832CF-ED8F-4365-B6B9-FEFC4BBE5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0317" y="1499286"/>
            <a:ext cx="6211365" cy="5015153"/>
          </a:xfrm>
          <a:prstGeom prst="rect">
            <a:avLst/>
          </a:prstGeom>
        </p:spPr>
      </p:pic>
    </p:spTree>
    <p:extLst>
      <p:ext uri="{BB962C8B-B14F-4D97-AF65-F5344CB8AC3E}">
        <p14:creationId xmlns:p14="http://schemas.microsoft.com/office/powerpoint/2010/main" val="2603507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D030B-79F4-43FB-ADDC-4F665F42613A}"/>
              </a:ext>
            </a:extLst>
          </p:cNvPr>
          <p:cNvSpPr>
            <a:spLocks noGrp="1"/>
          </p:cNvSpPr>
          <p:nvPr>
            <p:ph type="title"/>
          </p:nvPr>
        </p:nvSpPr>
        <p:spPr>
          <a:xfrm>
            <a:off x="839788" y="457200"/>
            <a:ext cx="3932237" cy="1600200"/>
          </a:xfrm>
        </p:spPr>
        <p:txBody>
          <a:bodyPr vert="horz" lIns="91440" tIns="45720" rIns="91440" bIns="45720" rtlCol="0" anchor="b">
            <a:normAutofit/>
          </a:bodyPr>
          <a:lstStyle/>
          <a:p>
            <a:r>
              <a:rPr lang="en-US" kern="1200" dirty="0" err="1">
                <a:latin typeface="+mj-lt"/>
                <a:ea typeface="+mj-ea"/>
                <a:cs typeface="+mj-cs"/>
              </a:rPr>
              <a:t>Alcor</a:t>
            </a:r>
            <a:r>
              <a:rPr lang="en-US" kern="1200" dirty="0">
                <a:latin typeface="+mj-lt"/>
                <a:ea typeface="+mj-ea"/>
                <a:cs typeface="+mj-cs"/>
              </a:rPr>
              <a:t> Development Status</a:t>
            </a:r>
          </a:p>
        </p:txBody>
      </p:sp>
      <p:sp>
        <p:nvSpPr>
          <p:cNvPr id="14" name="Content Placeholder 2">
            <a:extLst>
              <a:ext uri="{FF2B5EF4-FFF2-40B4-BE49-F238E27FC236}">
                <a16:creationId xmlns:a16="http://schemas.microsoft.com/office/drawing/2014/main" id="{A61BB8C8-694D-483C-85AA-1EF1B7DB6267}"/>
              </a:ext>
            </a:extLst>
          </p:cNvPr>
          <p:cNvSpPr txBox="1">
            <a:spLocks/>
          </p:cNvSpPr>
          <p:nvPr/>
        </p:nvSpPr>
        <p:spPr>
          <a:xfrm>
            <a:off x="839786" y="2057400"/>
            <a:ext cx="4790729" cy="4196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sz="1600" kern="1200" dirty="0">
                <a:latin typeface="+mn-lt"/>
                <a:ea typeface="+mn-ea"/>
                <a:cs typeface="+mn-cs"/>
              </a:rPr>
              <a:t>11 </a:t>
            </a:r>
            <a:r>
              <a:rPr lang="en-US" sz="1600" dirty="0"/>
              <a:t>m</a:t>
            </a:r>
            <a:r>
              <a:rPr lang="en-US" sz="1600" kern="1200" dirty="0">
                <a:latin typeface="+mn-lt"/>
                <a:ea typeface="+mn-ea"/>
                <a:cs typeface="+mn-cs"/>
              </a:rPr>
              <a:t>icroservices </a:t>
            </a:r>
            <a:r>
              <a:rPr lang="en-US" sz="1600" dirty="0"/>
              <a:t>d</a:t>
            </a:r>
            <a:r>
              <a:rPr lang="en-US" sz="1600" kern="1200" dirty="0">
                <a:latin typeface="+mn-lt"/>
                <a:ea typeface="+mn-ea"/>
                <a:cs typeface="+mn-cs"/>
              </a:rPr>
              <a:t>elivered</a:t>
            </a:r>
          </a:p>
          <a:p>
            <a:pPr>
              <a:buFont typeface="Wingdings" panose="05000000000000000000" pitchFamily="2" charset="2"/>
              <a:buChar char="ü"/>
            </a:pPr>
            <a:r>
              <a:rPr lang="en-US" sz="1600" dirty="0" err="1"/>
              <a:t>g</a:t>
            </a:r>
            <a:r>
              <a:rPr lang="en-US" sz="1600" kern="1200" dirty="0" err="1">
                <a:latin typeface="+mn-lt"/>
                <a:ea typeface="+mn-ea"/>
                <a:cs typeface="+mn-cs"/>
              </a:rPr>
              <a:t>RPC</a:t>
            </a:r>
            <a:r>
              <a:rPr lang="en-US" sz="1600" kern="1200" dirty="0">
                <a:latin typeface="+mn-lt"/>
                <a:ea typeface="+mn-ea"/>
                <a:cs typeface="+mn-cs"/>
              </a:rPr>
              <a:t> fast path enabled</a:t>
            </a:r>
          </a:p>
          <a:p>
            <a:pPr>
              <a:buFont typeface="Wingdings" panose="05000000000000000000" pitchFamily="2" charset="2"/>
              <a:buChar char="ü"/>
            </a:pPr>
            <a:r>
              <a:rPr lang="en-US" sz="1600" kern="1200" dirty="0">
                <a:latin typeface="+mn-lt"/>
                <a:ea typeface="+mn-ea"/>
                <a:cs typeface="+mn-cs"/>
              </a:rPr>
              <a:t>E2E integrated with OpenStack Nova, </a:t>
            </a:r>
            <a:r>
              <a:rPr lang="en-US" sz="1600" kern="1200" dirty="0" err="1">
                <a:latin typeface="+mn-lt"/>
                <a:ea typeface="+mn-ea"/>
                <a:cs typeface="+mn-cs"/>
              </a:rPr>
              <a:t>KeyStone</a:t>
            </a:r>
            <a:r>
              <a:rPr lang="en-US" sz="1600" kern="1200" dirty="0">
                <a:latin typeface="+mn-lt"/>
                <a:ea typeface="+mn-ea"/>
                <a:cs typeface="+mn-cs"/>
              </a:rPr>
              <a:t>, Horizon UI and CLI </a:t>
            </a:r>
          </a:p>
          <a:p>
            <a:pPr>
              <a:buFont typeface="Wingdings" panose="05000000000000000000" pitchFamily="2" charset="2"/>
              <a:buChar char="ü"/>
            </a:pPr>
            <a:r>
              <a:rPr lang="en-US" sz="1600" kern="1200" dirty="0">
                <a:latin typeface="+mn-lt"/>
                <a:ea typeface="+mn-ea"/>
                <a:cs typeface="+mn-cs"/>
              </a:rPr>
              <a:t>Preliminary performance compared with Neutron including E2E booting VM and attaching ports</a:t>
            </a:r>
          </a:p>
          <a:p>
            <a:pPr>
              <a:buFont typeface="Wingdings" panose="05000000000000000000" pitchFamily="2" charset="2"/>
              <a:buChar char="ü"/>
            </a:pPr>
            <a:r>
              <a:rPr lang="en-US" sz="1600" dirty="0"/>
              <a:t>Migration plan from Neutron to </a:t>
            </a:r>
            <a:r>
              <a:rPr lang="en-US" sz="1600" dirty="0" err="1"/>
              <a:t>Alcor</a:t>
            </a:r>
            <a:r>
              <a:rPr lang="en-US" sz="1600" dirty="0"/>
              <a:t> is ready</a:t>
            </a:r>
            <a:endParaRPr lang="en-US" sz="1600" kern="1200" dirty="0">
              <a:latin typeface="+mn-lt"/>
              <a:ea typeface="+mn-ea"/>
              <a:cs typeface="+mn-cs"/>
            </a:endParaRPr>
          </a:p>
          <a:p>
            <a:pPr marL="0" indent="0">
              <a:buNone/>
            </a:pPr>
            <a:endParaRPr lang="en-US" sz="1600" kern="1200" dirty="0">
              <a:latin typeface="+mn-lt"/>
              <a:ea typeface="+mn-ea"/>
              <a:cs typeface="+mn-cs"/>
            </a:endParaRPr>
          </a:p>
          <a:p>
            <a:pPr marL="0" indent="0">
              <a:buNone/>
            </a:pPr>
            <a:endParaRPr lang="en-US" sz="1600" dirty="0"/>
          </a:p>
          <a:p>
            <a:pPr marL="0" indent="0">
              <a:buNone/>
            </a:pPr>
            <a:endParaRPr lang="en-US" sz="1600" kern="1200" dirty="0">
              <a:latin typeface="+mn-lt"/>
              <a:ea typeface="+mn-ea"/>
              <a:cs typeface="+mn-cs"/>
            </a:endParaRPr>
          </a:p>
          <a:p>
            <a:pPr marL="0" indent="0">
              <a:buNone/>
            </a:pPr>
            <a:endParaRPr lang="en-US" sz="1600" kern="1200" dirty="0">
              <a:latin typeface="+mn-lt"/>
              <a:ea typeface="+mn-ea"/>
              <a:cs typeface="+mn-cs"/>
            </a:endParaRPr>
          </a:p>
          <a:p>
            <a:pPr marL="0" indent="0">
              <a:buNone/>
            </a:pPr>
            <a:r>
              <a:rPr lang="en-US" sz="1200" dirty="0"/>
              <a:t>08/30 Release: </a:t>
            </a:r>
            <a:r>
              <a:rPr lang="en-US" sz="1200" dirty="0">
                <a:hlinkClick r:id="rId2"/>
              </a:rPr>
              <a:t>https://github.com/futurewei-cloud/alcor/releases/tag/v0.8-alpha</a:t>
            </a:r>
            <a:endParaRPr lang="en-US" sz="1200" dirty="0"/>
          </a:p>
          <a:p>
            <a:pPr marL="0" indent="0">
              <a:buNone/>
            </a:pPr>
            <a:endParaRPr lang="en-US" sz="1600" kern="1200" dirty="0">
              <a:latin typeface="+mn-lt"/>
              <a:ea typeface="+mn-ea"/>
              <a:cs typeface="+mn-cs"/>
            </a:endParaRPr>
          </a:p>
          <a:p>
            <a:pPr marL="0" indent="0">
              <a:buNone/>
            </a:pPr>
            <a:endParaRPr lang="en-US" sz="1600" kern="1200" dirty="0">
              <a:latin typeface="+mn-lt"/>
              <a:ea typeface="+mn-ea"/>
              <a:cs typeface="+mn-cs"/>
            </a:endParaRPr>
          </a:p>
          <a:p>
            <a:pPr marL="0" indent="0">
              <a:buNone/>
            </a:pPr>
            <a:endParaRPr lang="en-US" sz="1600" kern="1200" dirty="0">
              <a:latin typeface="+mn-lt"/>
              <a:ea typeface="+mn-ea"/>
              <a:cs typeface="+mn-cs"/>
            </a:endParaRPr>
          </a:p>
        </p:txBody>
      </p:sp>
      <p:sp>
        <p:nvSpPr>
          <p:cNvPr id="4" name="Footer Placeholder 3">
            <a:extLst>
              <a:ext uri="{FF2B5EF4-FFF2-40B4-BE49-F238E27FC236}">
                <a16:creationId xmlns:a16="http://schemas.microsoft.com/office/drawing/2014/main" id="{20669B7A-2E43-46C6-BC49-7551AFFFCFA9}"/>
              </a:ext>
            </a:extLst>
          </p:cNvPr>
          <p:cNvSpPr>
            <a:spLocks noGrp="1"/>
          </p:cNvSpPr>
          <p:nvPr>
            <p:ph type="ftr" sz="quarter" idx="11"/>
          </p:nvPr>
        </p:nvSpPr>
        <p:spPr>
          <a:xfrm>
            <a:off x="1257941" y="6336902"/>
            <a:ext cx="4114800" cy="290983"/>
          </a:xfrm>
        </p:spPr>
        <p:txBody>
          <a:bodyPr vert="horz" lIns="91440" tIns="45720" rIns="91440" bIns="45720" rtlCol="0" anchor="ctr">
            <a:normAutofit/>
          </a:bodyPr>
          <a:lstStyle/>
          <a:p>
            <a:pPr>
              <a:spcAft>
                <a:spcPts val="600"/>
              </a:spcAft>
            </a:pPr>
            <a:r>
              <a:rPr lang="en-US" kern="1200" dirty="0">
                <a:latin typeface="+mn-lt"/>
                <a:ea typeface="+mn-ea"/>
                <a:cs typeface="+mn-cs"/>
              </a:rPr>
              <a:t>FUTUREWEI INTERNAL</a:t>
            </a:r>
          </a:p>
        </p:txBody>
      </p:sp>
      <p:sp>
        <p:nvSpPr>
          <p:cNvPr id="5" name="Slide Number Placeholder 4">
            <a:extLst>
              <a:ext uri="{FF2B5EF4-FFF2-40B4-BE49-F238E27FC236}">
                <a16:creationId xmlns:a16="http://schemas.microsoft.com/office/drawing/2014/main" id="{CB458EDA-87EC-4758-852A-027CBE393D92}"/>
              </a:ext>
            </a:extLst>
          </p:cNvPr>
          <p:cNvSpPr>
            <a:spLocks noGrp="1"/>
          </p:cNvSpPr>
          <p:nvPr>
            <p:ph type="sldNum" sz="quarter" idx="12"/>
          </p:nvPr>
        </p:nvSpPr>
        <p:spPr>
          <a:xfrm>
            <a:off x="719264" y="6336902"/>
            <a:ext cx="512806" cy="300257"/>
          </a:xfrm>
        </p:spPr>
        <p:txBody>
          <a:bodyPr vert="horz" lIns="91440" tIns="45720" rIns="91440" bIns="45720" rtlCol="0" anchor="ctr">
            <a:normAutofit/>
          </a:bodyPr>
          <a:lstStyle/>
          <a:p>
            <a:pPr>
              <a:spcAft>
                <a:spcPts val="600"/>
              </a:spcAft>
            </a:pPr>
            <a:fld id="{3B917CB5-27BD-4ECA-9D86-80D4B900A204}" type="slidenum">
              <a:rPr lang="en-US" smtClean="0"/>
              <a:pPr>
                <a:spcAft>
                  <a:spcPts val="600"/>
                </a:spcAft>
              </a:pPr>
              <a:t>7</a:t>
            </a:fld>
            <a:endParaRPr lang="en-US"/>
          </a:p>
        </p:txBody>
      </p:sp>
      <p:pic>
        <p:nvPicPr>
          <p:cNvPr id="10" name="Picture 9" descr="A picture containing monitor, screenshot, sitting, large&#10;&#10;Description automatically generated">
            <a:extLst>
              <a:ext uri="{FF2B5EF4-FFF2-40B4-BE49-F238E27FC236}">
                <a16:creationId xmlns:a16="http://schemas.microsoft.com/office/drawing/2014/main" id="{A77A6898-0813-4AF7-A59A-36AA8E969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515" y="436638"/>
            <a:ext cx="6277749" cy="5900264"/>
          </a:xfrm>
          <a:prstGeom prst="rect">
            <a:avLst/>
          </a:prstGeom>
        </p:spPr>
      </p:pic>
    </p:spTree>
    <p:extLst>
      <p:ext uri="{BB962C8B-B14F-4D97-AF65-F5344CB8AC3E}">
        <p14:creationId xmlns:p14="http://schemas.microsoft.com/office/powerpoint/2010/main" val="865238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BBDA-E0C1-475E-A844-C39FA8A75DC0}"/>
              </a:ext>
            </a:extLst>
          </p:cNvPr>
          <p:cNvSpPr>
            <a:spLocks noGrp="1"/>
          </p:cNvSpPr>
          <p:nvPr>
            <p:ph type="title"/>
          </p:nvPr>
        </p:nvSpPr>
        <p:spPr>
          <a:xfrm>
            <a:off x="838200" y="365125"/>
            <a:ext cx="10515600" cy="1134161"/>
          </a:xfrm>
        </p:spPr>
        <p:txBody>
          <a:bodyPr anchor="b">
            <a:normAutofit/>
          </a:bodyPr>
          <a:lstStyle/>
          <a:p>
            <a:r>
              <a:rPr lang="en-US" dirty="0" err="1"/>
              <a:t>Alcor</a:t>
            </a:r>
            <a:r>
              <a:rPr lang="en-US" dirty="0"/>
              <a:t> Goal on Performance &amp; Scalability</a:t>
            </a:r>
          </a:p>
        </p:txBody>
      </p:sp>
      <p:sp>
        <p:nvSpPr>
          <p:cNvPr id="4" name="Footer Placeholder 3">
            <a:extLst>
              <a:ext uri="{FF2B5EF4-FFF2-40B4-BE49-F238E27FC236}">
                <a16:creationId xmlns:a16="http://schemas.microsoft.com/office/drawing/2014/main" id="{379A7FD0-7605-4D8B-B591-F037B7585488}"/>
              </a:ext>
            </a:extLst>
          </p:cNvPr>
          <p:cNvSpPr>
            <a:spLocks noGrp="1"/>
          </p:cNvSpPr>
          <p:nvPr>
            <p:ph type="ftr" sz="quarter" idx="11"/>
          </p:nvPr>
        </p:nvSpPr>
        <p:spPr>
          <a:xfrm>
            <a:off x="1257941" y="6336902"/>
            <a:ext cx="4114800" cy="290983"/>
          </a:xfrm>
        </p:spPr>
        <p:txBody>
          <a:bodyPr anchor="ctr">
            <a:normAutofit/>
          </a:bodyPr>
          <a:lstStyle/>
          <a:p>
            <a:pPr>
              <a:spcAft>
                <a:spcPts val="600"/>
              </a:spcAft>
            </a:pPr>
            <a:r>
              <a:rPr lang="en-US"/>
              <a:t>FUTUREWEI INTERNAL</a:t>
            </a:r>
          </a:p>
        </p:txBody>
      </p:sp>
      <p:sp>
        <p:nvSpPr>
          <p:cNvPr id="5" name="Slide Number Placeholder 4">
            <a:extLst>
              <a:ext uri="{FF2B5EF4-FFF2-40B4-BE49-F238E27FC236}">
                <a16:creationId xmlns:a16="http://schemas.microsoft.com/office/drawing/2014/main" id="{B154020B-9C6D-43EA-AA24-9FF267498BB0}"/>
              </a:ext>
            </a:extLst>
          </p:cNvPr>
          <p:cNvSpPr>
            <a:spLocks noGrp="1"/>
          </p:cNvSpPr>
          <p:nvPr>
            <p:ph type="sldNum" sz="quarter" idx="12"/>
          </p:nvPr>
        </p:nvSpPr>
        <p:spPr>
          <a:xfrm>
            <a:off x="719264" y="6336902"/>
            <a:ext cx="512806" cy="300257"/>
          </a:xfrm>
        </p:spPr>
        <p:txBody>
          <a:bodyPr anchor="ctr">
            <a:normAutofit/>
          </a:bodyPr>
          <a:lstStyle/>
          <a:p>
            <a:pPr>
              <a:spcAft>
                <a:spcPts val="600"/>
              </a:spcAft>
            </a:pPr>
            <a:fld id="{3B917CB5-27BD-4ECA-9D86-80D4B900A204}" type="slidenum">
              <a:rPr lang="en-US" smtClean="0"/>
              <a:pPr>
                <a:spcAft>
                  <a:spcPts val="600"/>
                </a:spcAft>
              </a:pPr>
              <a:t>8</a:t>
            </a:fld>
            <a:endParaRPr lang="en-US"/>
          </a:p>
        </p:txBody>
      </p:sp>
      <p:graphicFrame>
        <p:nvGraphicFramePr>
          <p:cNvPr id="7" name="Content Placeholder 2">
            <a:extLst>
              <a:ext uri="{FF2B5EF4-FFF2-40B4-BE49-F238E27FC236}">
                <a16:creationId xmlns:a16="http://schemas.microsoft.com/office/drawing/2014/main" id="{715713B3-445E-45F5-9DC8-D90D1B94A091}"/>
              </a:ext>
            </a:extLst>
          </p:cNvPr>
          <p:cNvGraphicFramePr>
            <a:graphicFrameLocks noGrp="1"/>
          </p:cNvGraphicFramePr>
          <p:nvPr>
            <p:ph idx="1"/>
            <p:extLst>
              <p:ext uri="{D42A27DB-BD31-4B8C-83A1-F6EECF244321}">
                <p14:modId xmlns:p14="http://schemas.microsoft.com/office/powerpoint/2010/main" val="12287556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978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05290-760D-437B-B21A-BC60F2D0C59C}"/>
              </a:ext>
            </a:extLst>
          </p:cNvPr>
          <p:cNvSpPr>
            <a:spLocks noGrp="1"/>
          </p:cNvSpPr>
          <p:nvPr>
            <p:ph type="title"/>
          </p:nvPr>
        </p:nvSpPr>
        <p:spPr>
          <a:xfrm>
            <a:off x="839788" y="365125"/>
            <a:ext cx="10515600" cy="1325563"/>
          </a:xfrm>
        </p:spPr>
        <p:txBody>
          <a:bodyPr vert="horz" lIns="91440" tIns="45720" rIns="91440" bIns="45720" rtlCol="0" anchor="ctr">
            <a:normAutofit/>
          </a:bodyPr>
          <a:lstStyle/>
          <a:p>
            <a:r>
              <a:rPr lang="en-US" kern="1200" dirty="0"/>
              <a:t>Latency Comparison</a:t>
            </a:r>
          </a:p>
        </p:txBody>
      </p:sp>
      <p:sp>
        <p:nvSpPr>
          <p:cNvPr id="28" name="Text Placeholder 2">
            <a:extLst>
              <a:ext uri="{FF2B5EF4-FFF2-40B4-BE49-F238E27FC236}">
                <a16:creationId xmlns:a16="http://schemas.microsoft.com/office/drawing/2014/main" id="{0F07246C-EC65-4C45-8D0C-F79CF2888985}"/>
              </a:ext>
            </a:extLst>
          </p:cNvPr>
          <p:cNvSpPr>
            <a:spLocks noGrp="1"/>
          </p:cNvSpPr>
          <p:nvPr>
            <p:ph type="body" idx="1"/>
          </p:nvPr>
        </p:nvSpPr>
        <p:spPr>
          <a:xfrm>
            <a:off x="839788" y="1129223"/>
            <a:ext cx="5157787" cy="823912"/>
          </a:xfrm>
        </p:spPr>
        <p:txBody>
          <a:bodyPr>
            <a:normAutofit/>
          </a:bodyPr>
          <a:lstStyle/>
          <a:p>
            <a:r>
              <a:rPr lang="en-US" sz="2200" dirty="0"/>
              <a:t>Cut 90% of Neutron latency</a:t>
            </a:r>
          </a:p>
        </p:txBody>
      </p:sp>
      <p:sp>
        <p:nvSpPr>
          <p:cNvPr id="30" name="Text Placeholder 4">
            <a:extLst>
              <a:ext uri="{FF2B5EF4-FFF2-40B4-BE49-F238E27FC236}">
                <a16:creationId xmlns:a16="http://schemas.microsoft.com/office/drawing/2014/main" id="{2AAB0446-CF63-4470-A02F-B4D2BB9B4AA2}"/>
              </a:ext>
            </a:extLst>
          </p:cNvPr>
          <p:cNvSpPr>
            <a:spLocks noGrp="1"/>
          </p:cNvSpPr>
          <p:nvPr>
            <p:ph type="body" sz="quarter" idx="3"/>
          </p:nvPr>
        </p:nvSpPr>
        <p:spPr>
          <a:xfrm>
            <a:off x="6172200" y="1129223"/>
            <a:ext cx="5726624" cy="823912"/>
          </a:xfrm>
        </p:spPr>
        <p:txBody>
          <a:bodyPr>
            <a:normAutofit/>
          </a:bodyPr>
          <a:lstStyle/>
          <a:p>
            <a:r>
              <a:rPr lang="en-US" sz="2200" dirty="0"/>
              <a:t>Reduce 75% of VM boot time and beyond</a:t>
            </a:r>
          </a:p>
        </p:txBody>
      </p:sp>
      <p:sp>
        <p:nvSpPr>
          <p:cNvPr id="4" name="Footer Placeholder 3">
            <a:extLst>
              <a:ext uri="{FF2B5EF4-FFF2-40B4-BE49-F238E27FC236}">
                <a16:creationId xmlns:a16="http://schemas.microsoft.com/office/drawing/2014/main" id="{0BCD7D95-AA82-48C1-897E-1542470B9084}"/>
              </a:ext>
            </a:extLst>
          </p:cNvPr>
          <p:cNvSpPr>
            <a:spLocks noGrp="1"/>
          </p:cNvSpPr>
          <p:nvPr>
            <p:ph type="ftr" sz="quarter" idx="11"/>
          </p:nvPr>
        </p:nvSpPr>
        <p:spPr>
          <a:xfrm>
            <a:off x="1257941" y="6336902"/>
            <a:ext cx="4114800" cy="290983"/>
          </a:xfrm>
        </p:spPr>
        <p:txBody>
          <a:bodyPr vert="horz" lIns="91440" tIns="45720" rIns="91440" bIns="45720" rtlCol="0" anchor="ctr">
            <a:normAutofit/>
          </a:bodyPr>
          <a:lstStyle/>
          <a:p>
            <a:pPr>
              <a:spcAft>
                <a:spcPts val="600"/>
              </a:spcAft>
            </a:pPr>
            <a:r>
              <a:rPr lang="en-US" kern="1200"/>
              <a:t>FUTUREWEI INTERNAL</a:t>
            </a:r>
          </a:p>
        </p:txBody>
      </p:sp>
      <p:sp>
        <p:nvSpPr>
          <p:cNvPr id="5" name="Slide Number Placeholder 4">
            <a:extLst>
              <a:ext uri="{FF2B5EF4-FFF2-40B4-BE49-F238E27FC236}">
                <a16:creationId xmlns:a16="http://schemas.microsoft.com/office/drawing/2014/main" id="{8231EEE0-1DEC-44F0-96C4-19A87A3E3080}"/>
              </a:ext>
            </a:extLst>
          </p:cNvPr>
          <p:cNvSpPr>
            <a:spLocks noGrp="1"/>
          </p:cNvSpPr>
          <p:nvPr>
            <p:ph type="sldNum" sz="quarter" idx="12"/>
          </p:nvPr>
        </p:nvSpPr>
        <p:spPr>
          <a:xfrm>
            <a:off x="719264" y="6336902"/>
            <a:ext cx="512806" cy="300257"/>
          </a:xfrm>
        </p:spPr>
        <p:txBody>
          <a:bodyPr vert="horz" lIns="91440" tIns="45720" rIns="91440" bIns="45720" rtlCol="0" anchor="ctr">
            <a:normAutofit/>
          </a:bodyPr>
          <a:lstStyle/>
          <a:p>
            <a:pPr>
              <a:spcAft>
                <a:spcPts val="600"/>
              </a:spcAft>
            </a:pPr>
            <a:fld id="{3B917CB5-27BD-4ECA-9D86-80D4B900A204}" type="slidenum">
              <a:rPr lang="en-US" smtClean="0"/>
              <a:pPr>
                <a:spcAft>
                  <a:spcPts val="600"/>
                </a:spcAft>
              </a:pPr>
              <a:t>9</a:t>
            </a:fld>
            <a:endParaRPr lang="en-US"/>
          </a:p>
        </p:txBody>
      </p:sp>
      <p:sp>
        <p:nvSpPr>
          <p:cNvPr id="6" name="Content Placeholder 2">
            <a:extLst>
              <a:ext uri="{FF2B5EF4-FFF2-40B4-BE49-F238E27FC236}">
                <a16:creationId xmlns:a16="http://schemas.microsoft.com/office/drawing/2014/main" id="{E4E39B0E-7F16-47AF-AD4A-C71410D195AD}"/>
              </a:ext>
            </a:extLst>
          </p:cNvPr>
          <p:cNvSpPr txBox="1">
            <a:spLocks/>
          </p:cNvSpPr>
          <p:nvPr/>
        </p:nvSpPr>
        <p:spPr>
          <a:xfrm>
            <a:off x="6172200" y="2505075"/>
            <a:ext cx="5183188"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9" name="Content Placeholder 8" descr="A screenshot of a cell phone&#10;&#10;Description automatically generated">
            <a:extLst>
              <a:ext uri="{FF2B5EF4-FFF2-40B4-BE49-F238E27FC236}">
                <a16:creationId xmlns:a16="http://schemas.microsoft.com/office/drawing/2014/main" id="{3A88FAF5-6C8F-4762-B0AF-C7AFFCFFE48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75096" y="2095369"/>
            <a:ext cx="5722480" cy="3772375"/>
          </a:xfrm>
        </p:spPr>
      </p:pic>
      <p:pic>
        <p:nvPicPr>
          <p:cNvPr id="19" name="Content Placeholder 18" descr="A screenshot of a cell phone&#10;&#10;Description automatically generated">
            <a:extLst>
              <a:ext uri="{FF2B5EF4-FFF2-40B4-BE49-F238E27FC236}">
                <a16:creationId xmlns:a16="http://schemas.microsoft.com/office/drawing/2014/main" id="{111AC959-030D-4F41-BB2D-15F895D70FD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2095789"/>
            <a:ext cx="5672380" cy="3720105"/>
          </a:xfrm>
        </p:spPr>
      </p:pic>
      <p:sp>
        <p:nvSpPr>
          <p:cNvPr id="20" name="TextBox 19">
            <a:extLst>
              <a:ext uri="{FF2B5EF4-FFF2-40B4-BE49-F238E27FC236}">
                <a16:creationId xmlns:a16="http://schemas.microsoft.com/office/drawing/2014/main" id="{E7291A26-D949-4FCF-BD7F-C56D5C477C58}"/>
              </a:ext>
            </a:extLst>
          </p:cNvPr>
          <p:cNvSpPr txBox="1"/>
          <p:nvPr/>
        </p:nvSpPr>
        <p:spPr>
          <a:xfrm>
            <a:off x="6683644" y="5829486"/>
            <a:ext cx="4932336" cy="400110"/>
          </a:xfrm>
          <a:prstGeom prst="rect">
            <a:avLst/>
          </a:prstGeom>
          <a:noFill/>
        </p:spPr>
        <p:txBody>
          <a:bodyPr wrap="square" rtlCol="0">
            <a:spAutoFit/>
          </a:bodyPr>
          <a:lstStyle/>
          <a:p>
            <a:r>
              <a:rPr lang="en-US" sz="1000" dirty="0"/>
              <a:t>Note: </a:t>
            </a:r>
            <a:r>
              <a:rPr lang="en-US" sz="1000" dirty="0" err="1"/>
              <a:t>Neutron+Nova</a:t>
            </a:r>
            <a:r>
              <a:rPr lang="en-US" sz="1000" dirty="0"/>
              <a:t> only reaches 23% success rate when concurrent VMs = 300 and drops to almost zero when concurrency increases to 500.</a:t>
            </a:r>
          </a:p>
        </p:txBody>
      </p:sp>
      <p:sp>
        <p:nvSpPr>
          <p:cNvPr id="21" name="TextBox 20">
            <a:extLst>
              <a:ext uri="{FF2B5EF4-FFF2-40B4-BE49-F238E27FC236}">
                <a16:creationId xmlns:a16="http://schemas.microsoft.com/office/drawing/2014/main" id="{CEDF20EF-3824-4743-8F01-3504E744EE33}"/>
              </a:ext>
            </a:extLst>
          </p:cNvPr>
          <p:cNvSpPr txBox="1"/>
          <p:nvPr/>
        </p:nvSpPr>
        <p:spPr>
          <a:xfrm>
            <a:off x="523127" y="5867744"/>
            <a:ext cx="5553204" cy="400110"/>
          </a:xfrm>
          <a:prstGeom prst="rect">
            <a:avLst/>
          </a:prstGeom>
          <a:noFill/>
        </p:spPr>
        <p:txBody>
          <a:bodyPr wrap="square" rtlCol="0">
            <a:spAutoFit/>
          </a:bodyPr>
          <a:lstStyle/>
          <a:p>
            <a:r>
              <a:rPr lang="en-US" sz="1000" dirty="0"/>
              <a:t>Note: Most of the </a:t>
            </a:r>
            <a:r>
              <a:rPr lang="en-US" sz="1000" dirty="0" err="1"/>
              <a:t>Alcor</a:t>
            </a:r>
            <a:r>
              <a:rPr lang="en-US" sz="1000" dirty="0"/>
              <a:t> REST API latency is under 200 </a:t>
            </a:r>
            <a:r>
              <a:rPr lang="en-US" sz="1000" dirty="0" err="1"/>
              <a:t>ms</a:t>
            </a:r>
            <a:r>
              <a:rPr lang="en-US" sz="1000" dirty="0"/>
              <a:t> due to decoupled resource modeling and distributed management with utilization of in-memory database. </a:t>
            </a:r>
          </a:p>
        </p:txBody>
      </p:sp>
    </p:spTree>
    <p:extLst>
      <p:ext uri="{BB962C8B-B14F-4D97-AF65-F5344CB8AC3E}">
        <p14:creationId xmlns:p14="http://schemas.microsoft.com/office/powerpoint/2010/main" val="2962874419"/>
      </p:ext>
    </p:extLst>
  </p:cSld>
  <p:clrMapOvr>
    <a:masterClrMapping/>
  </p:clrMapOvr>
</p:sld>
</file>

<file path=ppt/theme/theme1.xml><?xml version="1.0" encoding="utf-8"?>
<a:theme xmlns:a="http://schemas.openxmlformats.org/drawingml/2006/main" name="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1971A4E-9B7C-4098-932A-3837A4AF1ED9}" vid="{B53326AB-E42C-4BC1-A589-C97257F7A5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2267</TotalTime>
  <Words>791</Words>
  <Application>Microsoft Office PowerPoint</Application>
  <PresentationFormat>Widescreen</PresentationFormat>
  <Paragraphs>130</Paragraphs>
  <Slides>16</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1" baseType="lpstr">
      <vt:lpstr>Arial</vt:lpstr>
      <vt:lpstr>Calibri</vt:lpstr>
      <vt:lpstr>Wingdings</vt:lpstr>
      <vt:lpstr>BCW</vt:lpstr>
      <vt:lpstr>Packager Shell Object</vt:lpstr>
      <vt:lpstr>Alcor 08/30 Update</vt:lpstr>
      <vt:lpstr>Alcor Project</vt:lpstr>
      <vt:lpstr>Alcor Architecture</vt:lpstr>
      <vt:lpstr>Alcor Controller Innovation</vt:lpstr>
      <vt:lpstr>Alcor Agent Innovation</vt:lpstr>
      <vt:lpstr>Alcor Component Snapshot</vt:lpstr>
      <vt:lpstr>Alcor Development Status</vt:lpstr>
      <vt:lpstr>Alcor Goal on Performance &amp; Scalability</vt:lpstr>
      <vt:lpstr>Latency Comparison</vt:lpstr>
      <vt:lpstr>Sustainability under High Load</vt:lpstr>
      <vt:lpstr>Sustainability under High Load (cont’d)</vt:lpstr>
      <vt:lpstr>Alcor Monitoring</vt:lpstr>
      <vt:lpstr>Migration Plan from Neutron</vt:lpstr>
      <vt:lpstr>Migration Plan from Neutron (cont’d)</vt:lpstr>
      <vt:lpstr>Planning for Second Half of 2020</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Alcor 2020 July Update</dc:title>
  <dc:creator>Liguang Xie</dc:creator>
  <cp:lastModifiedBy>Liguang Xie</cp:lastModifiedBy>
  <cp:revision>34</cp:revision>
  <dcterms:created xsi:type="dcterms:W3CDTF">2020-08-09T20:06:00Z</dcterms:created>
  <dcterms:modified xsi:type="dcterms:W3CDTF">2020-09-13T13:47:20Z</dcterms:modified>
</cp:coreProperties>
</file>